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mp4" ContentType="video/mp4"/>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saveSubsetFonts="1">
  <p:sldMasterIdLst>
    <p:sldMasterId id="2147483678" r:id="rId1"/>
  </p:sldMasterIdLst>
  <p:notesMasterIdLst>
    <p:notesMasterId r:id="rId2"/>
  </p:notesMasterIdLst>
  <p:handoutMasterIdLst>
    <p:handoutMasterId r:id="rId3"/>
  </p:handoutMasterIdLst>
  <p:sldIdLst>
    <p:sldId id="256" r:id="rId4"/>
    <p:sldId id="257" r:id="rId5"/>
    <p:sldId id="259" r:id="rId6"/>
    <p:sldId id="260" r:id="rId7"/>
    <p:sldId id="261" r:id="rId8"/>
    <p:sldId id="262" r:id="rId9"/>
    <p:sldId id="263" r:id="rId10"/>
    <p:sldId id="264" r:id="rId11"/>
    <p:sldId id="265" r:id="rId12"/>
    <p:sldId id="269" r:id="rId13"/>
    <p:sldId id="270" r:id="rId14"/>
    <p:sldId id="272" r:id="rId15"/>
    <p:sldId id="273" r:id="rId16"/>
  </p:sldIdLst>
  <p:sldSz cx="12192000" cy="6858000"/>
  <p:notesSz cx="6858000" cy="9144000"/>
  <p:custDataLst>
    <p:tags r:id="rId1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notesViewPr>
    <p:cSldViewPr>
      <p:cViewPr>
        <p:scale>
          <a:sx n="1" d="100"/>
          <a:sy n="1" d="100"/>
        </p:scale>
        <p:origin x="0" y="0"/>
      </p:cViewPr>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tags" Target="tags/tag22.xml" /><Relationship Id="rId18" Type="http://schemas.openxmlformats.org/officeDocument/2006/relationships/presProps" Target="presProps.xml" /><Relationship Id="rId19" Type="http://schemas.openxmlformats.org/officeDocument/2006/relationships/viewProps" Target="viewProps.xml" /><Relationship Id="rId2" Type="http://schemas.openxmlformats.org/officeDocument/2006/relationships/notesMaster" Target="notesMasters/notesMaster1.xml" /><Relationship Id="rId20" Type="http://schemas.openxmlformats.org/officeDocument/2006/relationships/theme" Target="theme/theme1.xml" /><Relationship Id="rId21" Type="http://schemas.openxmlformats.org/officeDocument/2006/relationships/tableStyles" Target="tableStyles.xml" /><Relationship Id="rId3" Type="http://schemas.openxmlformats.org/officeDocument/2006/relationships/handoutMaster" Target="handoutMasters/handoutMaster1.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a:extLst>
              <a:ext uri="{FF2B5EF4-FFF2-40B4-BE49-F238E27FC236}">
                <a16:creationId xmlns:a16="http://schemas.microsoft.com/office/drawing/2014/main" id="{A758000E-6EDC-72F0-F464-832C469EE6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Agricultural raw material Analysis </a:t>
            </a:r>
          </a:p>
        </p:txBody>
      </p:sp>
      <p:sp>
        <p:nvSpPr>
          <p:cNvPr id="3" name="Date Placeholder 2">
            <a:extLst>
              <a:ext uri="{FF2B5EF4-FFF2-40B4-BE49-F238E27FC236}">
                <a16:creationId xmlns:a16="http://schemas.microsoft.com/office/drawing/2014/main" id="{D834AC4F-AE49-A41E-8581-85100D2DC0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48A6EC-39AF-414B-B814-DA558080B3FC}" type="datetimeFigureOut">
              <a:rPr lang="en-IN" smtClean="0"/>
              <a:t>12-04-2024</a:t>
            </a:fld>
            <a:endParaRPr lang="en-IN"/>
          </a:p>
        </p:txBody>
      </p:sp>
      <p:sp>
        <p:nvSpPr>
          <p:cNvPr id="4" name="Footer Placeholder 3">
            <a:extLst>
              <a:ext uri="{FF2B5EF4-FFF2-40B4-BE49-F238E27FC236}">
                <a16:creationId xmlns:a16="http://schemas.microsoft.com/office/drawing/2014/main" id="{C68338B6-DF39-9F72-32A0-6E336F6877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3EBE91C-8ECE-0673-7F9D-DD466CCA8D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E766A3-CD65-454C-B911-0B65563E5FC4}" type="slidenum">
              <a:rPr lang="en-IN" smtClean="0"/>
              <a:t>‹#›</a:t>
            </a:fld>
            <a:endParaRPr lang="en-IN"/>
          </a:p>
        </p:txBody>
      </p:sp>
    </p:spTree>
    <p:extLst>
      <p:ext uri="{BB962C8B-B14F-4D97-AF65-F5344CB8AC3E}">
        <p14:creationId xmlns:p14="http://schemas.microsoft.com/office/powerpoint/2010/main" val="1451117833"/>
      </p:ext>
    </p:extLst>
  </p:cSld>
  <p:clrMap bg1="lt1" tx1="dk1" bg2="lt2" tx2="dk2" accent1="accent1" accent2="accent2" accent3="accent3" accent4="accent4" accent5="accent5" accent6="accent6" hlink="hlink" folHlink="folHlink"/>
  <p:hf sldNum="0" ftr="0" dt="0"/>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Agricultural raw material Analysis </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C774E-D37D-4CDB-A5C1-0B911A744F00}" type="datetimeFigureOut">
              <a:rPr lang="en-IN" smtClean="0"/>
              <a:t>12-04-2024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59AEC-447F-497B-A16C-0169A2547185}" type="slidenum">
              <a:rPr lang="en-IN" smtClean="0"/>
              <a:t>‹#›</a:t>
            </a:fld>
            <a:endParaRPr lang="en-IN"/>
          </a:p>
        </p:txBody>
      </p:sp>
    </p:spTree>
    <p:extLst>
      <p:ext uri="{BB962C8B-B14F-4D97-AF65-F5344CB8AC3E}">
        <p14:creationId xmlns:p14="http://schemas.microsoft.com/office/powerpoint/2010/main" val="2442436678"/>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rect l="0" t="0" r="r" b="b"/>
              <a:pathLst>
                <a:path w="670" h="1752">
                  <a:moveTo>
                    <a:pt x="0" y="1696"/>
                  </a:moveTo>
                  <a:lnTo>
                    <a:pt x="225" y="1753"/>
                  </a:lnTo>
                  <a:lnTo>
                    <a:pt x="670" y="0"/>
                  </a:lnTo>
                  <a:lnTo>
                    <a:pt x="430" y="0"/>
                  </a:lnTo>
                  <a:lnTo>
                    <a:pt x="0" y="1696"/>
                  </a:lnTo>
                  <a:close/>
                </a:path>
              </a:pathLst>
            </a:custGeom>
            <a:solidFill>
              <a:schemeClr val="accent1"/>
            </a:solidFill>
            <a:ln>
              <a:noFill/>
            </a:ln>
          </p:spPr>
          <p:txBody>
            <a:bodyPr/>
            <a:lstStyle/>
            <a:p/>
          </p:txBody>
        </p:sp>
        <p:sp>
          <p:nvSpPr>
            <p:cNvPr id="23" name="Freeform 7"/>
            <p:cNvSpPr/>
            <p:nvPr/>
          </p:nvSpPr>
          <p:spPr bwMode="auto">
            <a:xfrm>
              <a:off x="2928938" y="-4763"/>
              <a:ext cx="1035050" cy="2673350"/>
            </a:xfrm>
            <a:custGeom>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p:txBody>
        </p:sp>
        <p:sp>
          <p:nvSpPr>
            <p:cNvPr id="24" name="Freeform 9"/>
            <p:cNvSpPr/>
            <p:nvPr/>
          </p:nvSpPr>
          <p:spPr bwMode="auto">
            <a:xfrm>
              <a:off x="2928938" y="2582862"/>
              <a:ext cx="2693987" cy="4275138"/>
            </a:xfrm>
            <a:custGeom>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p:txBody>
        </p:sp>
        <p:sp>
          <p:nvSpPr>
            <p:cNvPr id="25" name="Freeform 10"/>
            <p:cNvSpPr/>
            <p:nvPr/>
          </p:nvSpPr>
          <p:spPr bwMode="auto">
            <a:xfrm>
              <a:off x="3371850" y="2692400"/>
              <a:ext cx="3332162" cy="4165600"/>
            </a:xfrm>
            <a:custGeom>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p:txBody>
        </p:sp>
        <p:sp>
          <p:nvSpPr>
            <p:cNvPr id="26" name="Freeform 11"/>
            <p:cNvSpPr/>
            <p:nvPr/>
          </p:nvSpPr>
          <p:spPr bwMode="auto">
            <a:xfrm>
              <a:off x="3367088" y="2687637"/>
              <a:ext cx="4576762" cy="4170363"/>
            </a:xfrm>
            <a:custGeom>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p:txBody>
        </p:sp>
        <p:sp>
          <p:nvSpPr>
            <p:cNvPr id="27" name="Freeform 12"/>
            <p:cNvSpPr/>
            <p:nvPr/>
          </p:nvSpPr>
          <p:spPr bwMode="auto">
            <a:xfrm>
              <a:off x="2928938" y="2578100"/>
              <a:ext cx="3584575" cy="4279900"/>
            </a:xfrm>
            <a:custGeom>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p:txBody>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79736288-7AD3-4858-9B86-B78CED570575}" type="datetimeFigureOut">
              <a:rPr lang="en-IN" smtClean="0"/>
              <a:t>12-04-2024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ACDC80FA-2014-4663-B83C-3DA26A7B79FD}" type="slidenum">
              <a:rPr lang="en-IN" smtClean="0"/>
              <a:t>‹#›</a:t>
            </a:fld>
            <a:endParaRPr lang="en-IN"/>
          </a:p>
        </p:txBody>
      </p:sp>
    </p:spTree>
    <p:extLst>
      <p:ext uri="{BB962C8B-B14F-4D97-AF65-F5344CB8AC3E}">
        <p14:creationId xmlns:p14="http://schemas.microsoft.com/office/powerpoint/2010/main" val="4163866375"/>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79736288-7AD3-4858-9B86-B78CED570575}" type="datetimeFigureOut">
              <a:rPr lang="en-IN" smtClean="0"/>
              <a:t>12-04-2024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ACDC80FA-2014-4663-B83C-3DA26A7B79FD}" type="slidenum">
              <a:rPr lang="en-IN" smtClean="0"/>
              <a:t>‹#›</a:t>
            </a:fld>
            <a:endParaRPr lang="en-IN"/>
          </a:p>
        </p:txBody>
      </p:sp>
    </p:spTree>
    <p:extLst>
      <p:ext uri="{BB962C8B-B14F-4D97-AF65-F5344CB8AC3E}">
        <p14:creationId xmlns:p14="http://schemas.microsoft.com/office/powerpoint/2010/main" val="2314618382"/>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3">
        <a:schemeClr val="bg2"/>
      </p:bgRef>
    </p:bg>
    <p:spTree>
      <p:nvGrpSpPr>
        <p:cNvPr id="1" name=""/>
        <p:cNvGrpSpPr/>
        <p:nvPr/>
      </p:nvGrpSpPr>
      <p:grpSpPr>
        <a:xfrm>
          <a:off x="0" y="0"/>
          <a: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p:txBody>
        </p:sp>
        <p:sp>
          <p:nvSpPr>
            <p:cNvPr id="9" name="Freeform 7"/>
            <p:cNvSpPr/>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p:txBody>
        </p:sp>
        <p:sp>
          <p:nvSpPr>
            <p:cNvPr id="10" name="Freeform 8"/>
            <p:cNvSpPr/>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p:txBody>
        </p:sp>
        <p:sp>
          <p:nvSpPr>
            <p:cNvPr id="11" name="Freeform 9"/>
            <p:cNvSpPr/>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p:txBody>
        </p:sp>
        <p:sp>
          <p:nvSpPr>
            <p:cNvPr id="12" name="Freeform 10"/>
            <p:cNvSpPr/>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p:txBody>
        </p:sp>
        <p:sp>
          <p:nvSpPr>
            <p:cNvPr id="13" name="Freeform 11"/>
            <p:cNvSpPr/>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p:txBody>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736288-7AD3-4858-9B86-B78CED570575}" type="datetimeFigureOut">
              <a:rPr lang="en-IN" smtClean="0"/>
              <a:t>12-04-2024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DC80FA-2014-4663-B83C-3DA26A7B79FD}" type="slidenum">
              <a:rPr lang="en-IN" smtClean="0"/>
              <a:t>‹#›</a:t>
            </a:fld>
            <a:endParaRPr lang="en-IN"/>
          </a:p>
        </p:txBody>
      </p:sp>
    </p:spTree>
    <p:extLst>
      <p:ext uri="{BB962C8B-B14F-4D97-AF65-F5344CB8AC3E}">
        <p14:creationId xmlns:p14="http://schemas.microsoft.com/office/powerpoint/2010/main" val="2377555489"/>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iming/>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image" Target="../media/image5.png" /><Relationship Id="rId6" Type="http://schemas.openxmlformats.org/officeDocument/2006/relationships/image" Target="../media/image6.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xml" /><Relationship Id="rId3" Type="http://schemas.openxmlformats.org/officeDocument/2006/relationships/tags" Target="../tags/tag2.xml" /><Relationship Id="rId4" Type="http://schemas.openxmlformats.org/officeDocument/2006/relationships/image" Target="../media/image7.jpeg" /><Relationship Id="rId5" Type="http://schemas.openxmlformats.org/officeDocument/2006/relationships/tags" Target="../tags/tag3.xml" /><Relationship Id="rId6" Type="http://schemas.openxmlformats.org/officeDocument/2006/relationships/tags" Target="../tags/tag4.xml" /><Relationship Id="rId7" Type="http://schemas.openxmlformats.org/officeDocument/2006/relationships/tags" Target="../tags/tag5.xml" /><Relationship Id="rId8" Type="http://schemas.openxmlformats.org/officeDocument/2006/relationships/image" Target="../media/image14.jpeg" /><Relationship Id="rId9" Type="http://schemas.openxmlformats.org/officeDocument/2006/relationships/tags" Target="../tags/tag6.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7.xml" /><Relationship Id="rId3" Type="http://schemas.openxmlformats.org/officeDocument/2006/relationships/tags" Target="../tags/tag8.xml" /><Relationship Id="rId4" Type="http://schemas.openxmlformats.org/officeDocument/2006/relationships/image" Target="../media/image7.jpeg" /><Relationship Id="rId5" Type="http://schemas.openxmlformats.org/officeDocument/2006/relationships/tags" Target="../tags/tag9.xml" /><Relationship Id="rId6" Type="http://schemas.openxmlformats.org/officeDocument/2006/relationships/tags" Target="../tags/tag10.xml" /><Relationship Id="rId7" Type="http://schemas.openxmlformats.org/officeDocument/2006/relationships/tags" Target="../tags/tag11.xml" /><Relationship Id="rId8" Type="http://schemas.openxmlformats.org/officeDocument/2006/relationships/image" Target="../media/image15.jpeg" /><Relationship Id="rId9" Type="http://schemas.openxmlformats.org/officeDocument/2006/relationships/tags" Target="../tags/tag12.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3.xml" /><Relationship Id="rId3" Type="http://schemas.openxmlformats.org/officeDocument/2006/relationships/tags" Target="../tags/tag14.xml" /><Relationship Id="rId4" Type="http://schemas.openxmlformats.org/officeDocument/2006/relationships/image" Target="../media/image7.jpeg" /><Relationship Id="rId5" Type="http://schemas.openxmlformats.org/officeDocument/2006/relationships/tags" Target="../tags/tag15.xml" /><Relationship Id="rId6" Type="http://schemas.openxmlformats.org/officeDocument/2006/relationships/tags" Target="../tags/tag16.xml" /><Relationship Id="rId7" Type="http://schemas.openxmlformats.org/officeDocument/2006/relationships/tags" Target="../tags/tag17.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8.xml" /><Relationship Id="rId3" Type="http://schemas.openxmlformats.org/officeDocument/2006/relationships/tags" Target="../tags/tag19.xml" /><Relationship Id="rId4" Type="http://schemas.openxmlformats.org/officeDocument/2006/relationships/image" Target="../media/image7.jpeg" /><Relationship Id="rId5" Type="http://schemas.openxmlformats.org/officeDocument/2006/relationships/tags" Target="../tags/tag20.xml" /><Relationship Id="rId6" Type="http://schemas.openxmlformats.org/officeDocument/2006/relationships/tags" Target="../tags/tag21.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8.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9.jpe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10.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11.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12.jpe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13.jpeg" /><Relationship Id="rId4" Type="http://schemas.openxmlformats.org/officeDocument/2006/relationships/video" Target="../media/media1.mp4" /><Relationship Id="rId5" Type="http://schemas.microsoft.com/office/2007/relationships/media" Target="../media/media1.mp4"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9FF97E2-29FB-B6D6-3F25-2C1A8BB99155}"/>
              </a:ext>
            </a:extLst>
          </p:cNvPr>
          <p:cNvSpPr>
            <a:spLocks noGrp="1"/>
          </p:cNvSpPr>
          <p:nvPr>
            <p:ph type="ctrTitle"/>
          </p:nvPr>
        </p:nvSpPr>
        <p:spPr>
          <a:xfrm>
            <a:off x="2607890" y="1593130"/>
            <a:ext cx="8574622" cy="2676514"/>
          </a:xfrm>
        </p:spPr>
        <p:txBody>
          <a:bodyPr>
            <a:normAutofit fontScale="90000"/>
          </a:bodyPr>
          <a:lstStyle/>
          <a:p>
            <a:pPr algn="ctr"/>
            <a:br>
              <a:rPr lang="en-IN" sz="6000" b="1"/>
            </a:br>
            <a:br>
              <a:rPr lang="en-IN" sz="6000" b="1"/>
            </a:br>
            <a:br>
              <a:rPr lang="en-IN" sz="6000" b="1"/>
            </a:br>
            <a:r>
              <a:rPr lang="en-IN" sz="4400" b="1"/>
              <a:t>Agricultural Raw materials Analysis</a:t>
            </a:r>
            <a:br>
              <a:rPr lang="en-US" sz="4400" b="1">
                <a:solidFill>
                  <a:schemeClr val="bg1">
                    <a:lumMod val="95000"/>
                  </a:schemeClr>
                </a:solidFill>
              </a:rPr>
            </a:br>
            <a:endParaRPr lang="en-IN" sz="4400"/>
          </a:p>
        </p:txBody>
      </p:sp>
      <p:sp>
        <p:nvSpPr>
          <p:cNvPr id="3" name="Subtitle 2">
            <a:extLst>
              <a:ext uri="{FF2B5EF4-FFF2-40B4-BE49-F238E27FC236}">
                <a16:creationId xmlns:a16="http://schemas.microsoft.com/office/drawing/2014/main" id="{58863736-B948-69FC-A6EE-406433D5AE1E}"/>
              </a:ext>
            </a:extLst>
          </p:cNvPr>
          <p:cNvSpPr>
            <a:spLocks noGrp="1"/>
          </p:cNvSpPr>
          <p:nvPr>
            <p:ph type="subTitle" idx="1"/>
          </p:nvPr>
        </p:nvSpPr>
        <p:spPr>
          <a:xfrm>
            <a:off x="5173717" y="4759838"/>
            <a:ext cx="4147791" cy="1716376"/>
          </a:xfrm>
        </p:spPr>
        <p:txBody>
          <a:bodyPr>
            <a:noAutofit/>
          </a:bodyPr>
          <a:lstStyle/>
          <a:p>
            <a:pPr algn="l"/>
            <a:r>
              <a:rPr lang="en-US" sz="2000">
                <a:latin typeface="Times New Roman" panose="02020603050405020304" pitchFamily="18" charset="0"/>
                <a:cs typeface="Times New Roman" panose="02020603050405020304" pitchFamily="18" charset="0"/>
              </a:rPr>
              <a:t>Student Details:</a:t>
            </a:r>
          </a:p>
          <a:p>
            <a:pPr marR="0" lvl="0" algn="l" rtl="0">
              <a:lnSpc>
                <a:spcPct val="100000"/>
              </a:lnSpc>
              <a:spcBef>
                <a:spcPct val="0"/>
              </a:spcBef>
              <a:spcAft>
                <a:spcPts val="200"/>
              </a:spcAft>
            </a:pPr>
            <a:r>
              <a:rPr lang="en-US" sz="1800">
                <a:latin typeface="Times New Roman" panose="02020603050405020304" pitchFamily="18" charset="0"/>
                <a:cs typeface="Times New Roman" panose="02020603050405020304" pitchFamily="18" charset="0"/>
              </a:rPr>
              <a:t>Name: Amuthan </a:t>
            </a:r>
          </a:p>
          <a:p>
            <a:pPr marR="0" lvl="0" algn="l" rtl="0">
              <a:lnSpc>
                <a:spcPct val="100000"/>
              </a:lnSpc>
              <a:spcBef>
                <a:spcPct val="0"/>
              </a:spcBef>
              <a:spcAft>
                <a:spcPts val="200"/>
              </a:spcAft>
            </a:pPr>
            <a:r>
              <a:rPr lang="en-US" sz="1800" b="0" i="0" u="none" strike="noStrike" cap="none">
                <a:latin typeface="Times New Roman" panose="02020603050405020304" pitchFamily="18" charset="0"/>
                <a:ea typeface="Arial"/>
                <a:cs typeface="Times New Roman" panose="02020603050405020304" pitchFamily="18" charset="0"/>
                <a:sym typeface="Arial"/>
              </a:rPr>
              <a:t>NM Id:au2021502003</a:t>
            </a:r>
          </a:p>
          <a:p>
            <a:pPr marR="0" lvl="0" algn="l" rtl="0">
              <a:lnSpc>
                <a:spcPct val="100000"/>
              </a:lnSpc>
              <a:spcBef>
                <a:spcPct val="0"/>
              </a:spcBef>
              <a:spcAft>
                <a:spcPts val="200"/>
              </a:spcAft>
            </a:pPr>
            <a:r>
              <a:rPr lang="en-US" sz="1800">
                <a:latin typeface="Times New Roman" panose="02020603050405020304" pitchFamily="18" charset="0"/>
                <a:cs typeface="Times New Roman" panose="02020603050405020304" pitchFamily="18" charset="0"/>
              </a:rPr>
              <a:t>Madras Institute of technology, chennai</a:t>
            </a:r>
            <a:endParaRPr lang="en-US" sz="1800" b="0" i="0" u="none" strike="noStrike" cap="none">
              <a:latin typeface="Times New Roman" panose="02020603050405020304" pitchFamily="18" charset="0"/>
              <a:ea typeface="Arial"/>
              <a:cs typeface="Times New Roman" panose="02020603050405020304" pitchFamily="18" charset="0"/>
              <a:sym typeface="Arial"/>
            </a:endParaRPr>
          </a:p>
          <a:p>
            <a:pPr algn="l"/>
            <a:r>
              <a:rPr lang="en-US" sz="2000">
                <a:latin typeface="Times New Roman" panose="02020603050405020304" pitchFamily="18" charset="0"/>
                <a:cs typeface="Times New Roman" panose="02020603050405020304" pitchFamily="18" charset="0"/>
              </a:rPr>
              <a:t>	</a:t>
            </a:r>
            <a:endParaRPr lang="en-IN" sz="2000">
              <a:latin typeface="Times New Roman" panose="02020603050405020304" pitchFamily="18" charset="0"/>
              <a:cs typeface="Times New Roman" panose="02020603050405020304" pitchFamily="18" charset="0"/>
            </a:endParaRPr>
          </a:p>
        </p:txBody>
      </p:sp>
      <p:grpSp>
        <p:nvGrpSpPr>
          <p:cNvPr id="4" name="Google Shape;62;p13">
            <a:extLst>
              <a:ext uri="{FF2B5EF4-FFF2-40B4-BE49-F238E27FC236}">
                <a16:creationId xmlns:a16="http://schemas.microsoft.com/office/drawing/2014/main" id="{33B53E1E-73B2-E6ED-A124-FF912ED052A8}"/>
              </a:ext>
            </a:extLst>
          </p:cNvPr>
          <p:cNvGrpSpPr/>
          <p:nvPr/>
        </p:nvGrpSpPr>
        <p:grpSpPr>
          <a:xfrm>
            <a:off x="2252353" y="747430"/>
            <a:ext cx="7011246" cy="845700"/>
            <a:chOff x="1567263" y="1495382"/>
            <a:chExt cx="6047412" cy="601034"/>
          </a:xfrm>
        </p:grpSpPr>
        <p:pic>
          <p:nvPicPr>
            <p:cNvPr id="5" name="Google Shape;63;p13" descr="A close up of a sign&#10;&#10;Description automatically generated">
              <a:extLst>
                <a:ext uri="{FF2B5EF4-FFF2-40B4-BE49-F238E27FC236}">
                  <a16:creationId xmlns:a16="http://schemas.microsoft.com/office/drawing/2014/main" id="{54E261CB-4516-9B24-D51A-C97BF2DE34B3}"/>
                </a:ext>
              </a:extLst>
            </p:cNvPr>
            <p:cNvPicPr preferRelativeResize="0"/>
            <p:nvPr/>
          </p:nvPicPr>
          <p:blipFill>
            <a:blip r:embed="rId2">
              <a:alphaModFix/>
            </a:blip>
            <a:stretch>
              <a:fillRect/>
            </a:stretch>
          </p:blipFill>
          <p:spPr>
            <a:xfrm>
              <a:off x="4755974" y="1620847"/>
              <a:ext cx="1163978" cy="389110"/>
            </a:xfrm>
            <a:prstGeom prst="rect">
              <a:avLst/>
            </a:prstGeom>
            <a:noFill/>
            <a:ln>
              <a:noFill/>
            </a:ln>
          </p:spPr>
        </p:pic>
        <p:pic>
          <p:nvPicPr>
            <p:cNvPr id="6" name="Google Shape;64;p13">
              <a:extLst>
                <a:ext uri="{FF2B5EF4-FFF2-40B4-BE49-F238E27FC236}">
                  <a16:creationId xmlns:a16="http://schemas.microsoft.com/office/drawing/2014/main" id="{FDE59832-FF5B-C52F-FB9E-12608447FF18}"/>
                </a:ext>
              </a:extLst>
            </p:cNvPr>
            <p:cNvPicPr preferRelativeResize="0"/>
            <p:nvPr/>
          </p:nvPicPr>
          <p:blipFill>
            <a:blip r:embed="rId3">
              <a:alphaModFix/>
            </a:blip>
            <a:srcRect t="20551"/>
            <a:stretch>
              <a:fillRect/>
            </a:stretch>
          </p:blipFill>
          <p:spPr>
            <a:xfrm>
              <a:off x="3675859" y="1608154"/>
              <a:ext cx="787775" cy="414497"/>
            </a:xfrm>
            <a:prstGeom prst="rect">
              <a:avLst/>
            </a:prstGeom>
            <a:noFill/>
            <a:ln>
              <a:noFill/>
            </a:ln>
          </p:spPr>
        </p:pic>
        <p:cxnSp>
          <p:nvCxnSpPr>
            <p:cNvPr id="7" name="Google Shape;65;p13">
              <a:extLst>
                <a:ext uri="{FF2B5EF4-FFF2-40B4-BE49-F238E27FC236}">
                  <a16:creationId xmlns:a16="http://schemas.microsoft.com/office/drawing/2014/main" id="{6B176918-089C-DD7B-DAA2-CE98EE2809B9}"/>
                </a:ext>
              </a:extLst>
            </p:cNvPr>
            <p:cNvCxnSpPr/>
            <p:nvPr/>
          </p:nvCxnSpPr>
          <p:spPr>
            <a:xfrm flipH="1">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8" name="Google Shape;66;p13">
              <a:extLst>
                <a:ext uri="{FF2B5EF4-FFF2-40B4-BE49-F238E27FC236}">
                  <a16:creationId xmlns:a16="http://schemas.microsoft.com/office/drawing/2014/main" id="{2EE4089F-F115-5C07-80E4-3CF4ACF8D95B}"/>
                </a:ext>
              </a:extLst>
            </p:cNvPr>
            <p:cNvCxnSpPr/>
            <p:nvPr/>
          </p:nvCxnSpPr>
          <p:spPr>
            <a:xfrm flipH="1">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9" name="Google Shape;67;p13">
              <a:extLst>
                <a:ext uri="{FF2B5EF4-FFF2-40B4-BE49-F238E27FC236}">
                  <a16:creationId xmlns:a16="http://schemas.microsoft.com/office/drawing/2014/main" id="{5B432E45-BCE9-35F9-5A14-9AE2EB16D46A}"/>
                </a:ext>
              </a:extLst>
            </p:cNvPr>
            <p:cNvPicPr preferRelativeResize="0"/>
            <p:nvPr/>
          </p:nvPicPr>
          <p:blipFill>
            <a:blip r:embed="rId4">
              <a:alphaModFix/>
            </a:blip>
            <a:stretch>
              <a:fillRect/>
            </a:stretch>
          </p:blipFill>
          <p:spPr>
            <a:xfrm>
              <a:off x="6212294" y="1633695"/>
              <a:ext cx="1402381" cy="363414"/>
            </a:xfrm>
            <a:prstGeom prst="rect">
              <a:avLst/>
            </a:prstGeom>
            <a:noFill/>
            <a:ln>
              <a:noFill/>
            </a:ln>
          </p:spPr>
        </p:pic>
        <p:cxnSp>
          <p:nvCxnSpPr>
            <p:cNvPr id="10" name="Google Shape;68;p13">
              <a:extLst>
                <a:ext uri="{FF2B5EF4-FFF2-40B4-BE49-F238E27FC236}">
                  <a16:creationId xmlns:a16="http://schemas.microsoft.com/office/drawing/2014/main" id="{78FD1E69-203D-13D5-A25D-3EE3E4847E4C}"/>
                </a:ext>
              </a:extLst>
            </p:cNvPr>
            <p:cNvCxnSpPr/>
            <p:nvPr/>
          </p:nvCxnSpPr>
          <p:spPr>
            <a:xfrm flipH="1">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1" name="Google Shape;69;p13" descr="A blue and black text&#10;&#10;Description automatically generated">
              <a:extLst>
                <a:ext uri="{FF2B5EF4-FFF2-40B4-BE49-F238E27FC236}">
                  <a16:creationId xmlns:a16="http://schemas.microsoft.com/office/drawing/2014/main" id="{E7898332-6B9B-FF6D-FCF9-D0EC60053FB8}"/>
                </a:ext>
              </a:extLst>
            </p:cNvPr>
            <p:cNvPicPr preferRelativeResize="0"/>
            <p:nvPr/>
          </p:nvPicPr>
          <p:blipFill>
            <a:blip r:embed="rId5">
              <a:alphaModFix/>
            </a:blip>
            <a:stretch>
              <a:fillRect/>
            </a:stretch>
          </p:blipFill>
          <p:spPr>
            <a:xfrm>
              <a:off x="1567263" y="1495382"/>
              <a:ext cx="1816256" cy="454064"/>
            </a:xfrm>
            <a:prstGeom prst="rect">
              <a:avLst/>
            </a:prstGeom>
            <a:noFill/>
            <a:ln>
              <a:noFill/>
            </a:ln>
          </p:spPr>
        </p:pic>
      </p:grpSp>
      <p:pic>
        <p:nvPicPr>
          <p:cNvPr id="12" name="Picture 11">
            <a:extLst>
              <a:ext uri="{FF2B5EF4-FFF2-40B4-BE49-F238E27FC236}">
                <a16:creationId xmlns:a16="http://schemas.microsoft.com/office/drawing/2014/main" id="{1F08900A-0573-CDF1-F540-79323CE71B18}"/>
              </a:ext>
            </a:extLst>
          </p:cNvPr>
          <p:cNvPicPr>
            <a:picLocks noChangeAspect="1"/>
          </p:cNvPicPr>
          <p:nvPr/>
        </p:nvPicPr>
        <p:blipFill>
          <a:blip r:embed="rId6"/>
          <a:stretch>
            <a:fillRect/>
          </a:stretch>
        </p:blipFill>
        <p:spPr>
          <a:xfrm>
            <a:off x="5299922" y="1561052"/>
            <a:ext cx="1998848" cy="1452691"/>
          </a:xfrm>
          <a:prstGeom prst="rect">
            <a:avLst/>
          </a:prstGeom>
        </p:spPr>
      </p:pic>
    </p:spTree>
    <p:extLst>
      <p:ext uri="{BB962C8B-B14F-4D97-AF65-F5344CB8AC3E}">
        <p14:creationId xmlns:p14="http://schemas.microsoft.com/office/powerpoint/2010/main" val="3663975593"/>
      </p:ext>
    </p:extLst>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custDataLst>
              <p:tags r:id="rId3"/>
            </p:custDataLst>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custDataLst>
              <p:tags r:id="rId5"/>
            </p:custDataLst>
          </p:nvPr>
        </p:nvPicPr>
        <p:blipFill>
          <a:blip r:embed="rId4"/>
          <a:stretch>
            <a:fillRect/>
          </a:stretch>
        </p:blipFill>
        <p:spPr>
          <a:xfrm>
            <a:off x="9355186" y="0"/>
            <a:ext cx="2034716" cy="754445"/>
          </a:xfrm>
          <a:prstGeom prst="rect">
            <a:avLst/>
          </a:prstGeom>
        </p:spPr>
      </p:pic>
      <p:sp>
        <p:nvSpPr>
          <p:cNvPr id="7" name="Google Shape;61;g5fab984687_2_0">
            <a:extLst>
              <a:ext uri="{FF2B5EF4-FFF2-40B4-BE49-F238E27FC236}">
                <a16:creationId xmlns:a16="http://schemas.microsoft.com/office/drawing/2014/main" id="{EB2C523B-0199-04EA-B255-BDACE89CB12E}"/>
              </a:ext>
            </a:extLst>
          </p:cNvPr>
          <p:cNvSpPr txBox="1"/>
          <p:nvPr>
            <p:custDataLst>
              <p:tags r:id="rId6"/>
            </p:custDataLst>
          </p:nvPr>
        </p:nvSpPr>
        <p:spPr>
          <a:xfrm>
            <a:off x="1647209" y="1100903"/>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rPr>
              <a:t>Future Scope</a:t>
            </a:r>
          </a:p>
        </p:txBody>
      </p:sp>
      <p:sp>
        <p:nvSpPr>
          <p:cNvPr id="8" name="TextBox 7">
            <a:extLst>
              <a:ext uri="{FF2B5EF4-FFF2-40B4-BE49-F238E27FC236}">
                <a16:creationId xmlns:a16="http://schemas.microsoft.com/office/drawing/2014/main" id="{BC2C404A-DE71-4D62-EB02-5FE34F60834D}"/>
              </a:ext>
            </a:extLst>
          </p:cNvPr>
          <p:cNvSpPr txBox="1"/>
          <p:nvPr>
            <p:custDataLst>
              <p:tags r:id="rId7"/>
            </p:custDataLst>
          </p:nvPr>
        </p:nvSpPr>
        <p:spPr>
          <a:xfrm>
            <a:off x="1567206" y="2016148"/>
            <a:ext cx="6209907" cy="3970318"/>
          </a:xfrm>
          <a:prstGeom prst="rect">
            <a:avLst/>
          </a:prstGeom>
          <a:noFill/>
        </p:spPr>
        <p:txBody>
          <a:bodyPr wrap="square">
            <a:spAutoFit/>
          </a:bodyPr>
          <a:lstStyle/>
          <a:p>
            <a:pPr marL="285750" indent="-285750" algn="just">
              <a:buFont typeface="Arial" panose="020b0604020202020204" pitchFamily="34" charset="0"/>
              <a:buChar char="•"/>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The scope of this project encompasses a comprehensive approach to addressing agricultural raw material price volatility. </a:t>
            </a:r>
          </a:p>
          <a:p>
            <a:endPar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It involves collecting and analyzing data on various factors influencing prices, such as crop yields and market dynamics. </a:t>
            </a:r>
          </a:p>
          <a:p>
            <a:endParaRPr lang="en-US">
              <a:solidFill>
                <a:srgbClr val="111111"/>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Through the development of predictive models and analytical tools, the project aims to forecast price trends and assess the impact of external factors. </a:t>
            </a:r>
          </a:p>
          <a:p>
            <a:pPr marL="285750" indent="-285750" algn="just">
              <a:buFont typeface="Arial" panose="020b0604020202020204" pitchFamily="34" charset="0"/>
              <a:buChar char="•"/>
            </a:pPr>
            <a:endParaRPr lang="en-US">
              <a:solidFill>
                <a:srgbClr val="111111"/>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Scenario analysis will be conducted to evaluate potential risks and develop contingency plans. </a:t>
            </a:r>
            <a:endParaRPr lang="en-IN"/>
          </a:p>
        </p:txBody>
      </p:sp>
      <p:pic>
        <p:nvPicPr>
          <p:cNvPr id="6148" name="Picture 4" descr="Machine Learning: Career and Future Scope">
            <a:extLst>
              <a:ext uri="{FF2B5EF4-FFF2-40B4-BE49-F238E27FC236}">
                <a16:creationId xmlns:a16="http://schemas.microsoft.com/office/drawing/2014/main" id="{438BBC61-2A25-B43E-E6F0-BDA2D855E8D8}"/>
              </a:ext>
            </a:extLst>
          </p:cNvPr>
          <p:cNvPicPr>
            <a:picLocks noChangeAspect="1" noChangeArrowheads="1"/>
          </p:cNvPicPr>
          <p:nvPr>
            <p:custDataLst>
              <p:tags r:id="rId9"/>
            </p:custDataLst>
          </p:nvPr>
        </p:nvPicPr>
        <p:blipFill>
          <a:blip r:embed="rId8">
            <a:extLst>
              <a:ext uri="{28A0092B-C50C-407E-A947-70E740481C1C}">
                <a14:useLocalDpi xmlns:a14="http://schemas.microsoft.com/office/drawing/2010/main" val="0"/>
              </a:ext>
            </a:extLst>
          </a:blip>
          <a:stretch>
            <a:fillRect/>
          </a:stretch>
        </p:blipFill>
        <p:spPr bwMode="auto">
          <a:xfrm>
            <a:off x="8043027" y="2818616"/>
            <a:ext cx="3921101" cy="252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397080"/>
      </p:ext>
    </p:extLst>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custDataLst>
              <p:tags r:id="rId3"/>
            </p:custDataLst>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custDataLst>
              <p:tags r:id="rId5"/>
            </p:custDataLst>
          </p:nvPr>
        </p:nvPicPr>
        <p:blipFill>
          <a:blip r:embed="rId4"/>
          <a:stretch>
            <a:fillRect/>
          </a:stretch>
        </p:blipFill>
        <p:spPr>
          <a:xfrm>
            <a:off x="9355186" y="0"/>
            <a:ext cx="2034716" cy="754445"/>
          </a:xfrm>
          <a:prstGeom prst="rect">
            <a:avLst/>
          </a:prstGeom>
        </p:spPr>
      </p:pic>
      <p:sp>
        <p:nvSpPr>
          <p:cNvPr id="9" name="Google Shape;61;g5fab984687_2_0">
            <a:extLst>
              <a:ext uri="{FF2B5EF4-FFF2-40B4-BE49-F238E27FC236}">
                <a16:creationId xmlns:a16="http://schemas.microsoft.com/office/drawing/2014/main" id="{8A0D4D34-5EA8-1EB6-9844-75F031292B7A}"/>
              </a:ext>
            </a:extLst>
          </p:cNvPr>
          <p:cNvSpPr txBox="1"/>
          <p:nvPr>
            <p:custDataLst>
              <p:tags r:id="rId6"/>
            </p:custDataLst>
          </p:nvPr>
        </p:nvSpPr>
        <p:spPr>
          <a:xfrm>
            <a:off x="1603217" y="1025489"/>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rPr>
              <a:t>Conclusion</a:t>
            </a:r>
            <a:endParaRPr lang="en-US" sz="2000">
              <a:solidFill>
                <a:srgbClr val="213163"/>
              </a:solidFill>
            </a:endParaRPr>
          </a:p>
        </p:txBody>
      </p:sp>
      <p:sp>
        <p:nvSpPr>
          <p:cNvPr id="11" name="TextBox 10">
            <a:extLst>
              <a:ext uri="{FF2B5EF4-FFF2-40B4-BE49-F238E27FC236}">
                <a16:creationId xmlns:a16="http://schemas.microsoft.com/office/drawing/2014/main" id="{8E3D9CA1-0C05-B0F0-8B2E-BF7B4F2A488D}"/>
              </a:ext>
            </a:extLst>
          </p:cNvPr>
          <p:cNvSpPr txBox="1"/>
          <p:nvPr>
            <p:custDataLst>
              <p:tags r:id="rId7"/>
            </p:custDataLst>
          </p:nvPr>
        </p:nvSpPr>
        <p:spPr>
          <a:xfrm>
            <a:off x="1359817" y="1585194"/>
            <a:ext cx="6094428" cy="4247317"/>
          </a:xfrm>
          <a:prstGeom prst="rect">
            <a:avLst/>
          </a:prstGeom>
          <a:noFill/>
        </p:spPr>
        <p:txBody>
          <a:bodyPr wrap="square">
            <a:spAutoFit/>
          </a:bodyPr>
          <a:lstStyle/>
          <a:p>
            <a:pPr marL="285750" indent="-285750" algn="just">
              <a:buFont typeface="Arial" panose="020b0604020202020204" pitchFamily="34" charset="0"/>
              <a:buChar char="•"/>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In conclusion, this project offers valuable insights into the complex dynamics of agricultural raw material prices and the strategies to address price volatility in the sector. </a:t>
            </a:r>
          </a:p>
          <a:p>
            <a:pPr marL="285750" indent="-285750">
              <a:buFont typeface="Arial" panose="020b0604020202020204" pitchFamily="34" charset="0"/>
              <a:buChar char="•"/>
            </a:pPr>
            <a:endParaRPr lang="en-US">
              <a:solidFill>
                <a:srgbClr val="111111"/>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Through comprehensive data analysis and modeling, key factors influencing price fluctuations have been identified, providing stakeholders with a deeper understanding of market dynamics</a:t>
            </a:r>
          </a:p>
          <a:p>
            <a:pPr marL="285750" indent="-285750" algn="just">
              <a:buFont typeface="Arial" panose="020b0604020202020204" pitchFamily="34" charset="0"/>
              <a:buChar char="•"/>
            </a:pPr>
            <a:endParaRPr lang="en-US">
              <a:solidFill>
                <a:srgbClr val="111111"/>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Decision support systems developed as part of the project offer real-time access to critical market information, empowering stakeholders to make informed decisions and adapt to changing market conditions. </a:t>
            </a:r>
            <a:endParaRPr lang="en-IN"/>
          </a:p>
        </p:txBody>
      </p:sp>
      <p:pic>
        <p:nvPicPr>
          <p:cNvPr id="8194" name="Picture 2" descr="What is a Conclusion? | Writing a Conclusion KS2 - Twinkl">
            <a:extLst>
              <a:ext uri="{FF2B5EF4-FFF2-40B4-BE49-F238E27FC236}">
                <a16:creationId xmlns:a16="http://schemas.microsoft.com/office/drawing/2014/main" id="{8B262D2F-6938-9138-BAEA-B88A18C711A8}"/>
              </a:ext>
            </a:extLst>
          </p:cNvPr>
          <p:cNvPicPr>
            <a:picLocks noChangeAspect="1" noChangeArrowheads="1"/>
          </p:cNvPicPr>
          <p:nvPr>
            <p:custDataLst>
              <p:tags r:id="rId9"/>
            </p:custDataLst>
          </p:nvPr>
        </p:nvPicPr>
        <p:blipFill>
          <a:blip r:embed="rId8">
            <a:extLst>
              <a:ext uri="{28A0092B-C50C-407E-A947-70E740481C1C}">
                <a14:useLocalDpi xmlns:a14="http://schemas.microsoft.com/office/drawing/2010/main" val="0"/>
              </a:ext>
            </a:extLst>
          </a:blip>
          <a:srcRect l="20309" r="20248"/>
          <a:stretch>
            <a:fillRect/>
          </a:stretch>
        </p:blipFill>
        <p:spPr bwMode="auto">
          <a:xfrm>
            <a:off x="7844069" y="2009400"/>
            <a:ext cx="3750303" cy="31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73007"/>
      </p:ext>
    </p:extLst>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custDataLst>
              <p:tags r:id="rId3"/>
            </p:custDataLst>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custDataLst>
              <p:tags r:id="rId5"/>
            </p:custDataLst>
          </p:nvPr>
        </p:nvPicPr>
        <p:blipFill>
          <a:blip r:embed="rId4"/>
          <a:stretch>
            <a:fillRect/>
          </a:stretch>
        </p:blipFill>
        <p:spPr>
          <a:xfrm>
            <a:off x="9355186" y="0"/>
            <a:ext cx="2034716" cy="754445"/>
          </a:xfrm>
          <a:prstGeom prst="rect">
            <a:avLst/>
          </a:prstGeom>
        </p:spPr>
      </p:pic>
      <p:sp>
        <p:nvSpPr>
          <p:cNvPr id="8" name="TextBox 7">
            <a:extLst>
              <a:ext uri="{FF2B5EF4-FFF2-40B4-BE49-F238E27FC236}">
                <a16:creationId xmlns:a16="http://schemas.microsoft.com/office/drawing/2014/main" id="{D83F5248-F09A-04B0-EA7E-D38B21BA0182}"/>
              </a:ext>
            </a:extLst>
          </p:cNvPr>
          <p:cNvSpPr txBox="1"/>
          <p:nvPr>
            <p:custDataLst>
              <p:tags r:id="rId6"/>
            </p:custDataLst>
          </p:nvPr>
        </p:nvSpPr>
        <p:spPr>
          <a:xfrm>
            <a:off x="2391090" y="2125608"/>
            <a:ext cx="6094428" cy="1615827"/>
          </a:xfrm>
          <a:prstGeom prst="rect">
            <a:avLst/>
          </a:prstGeom>
          <a:noFill/>
        </p:spPr>
        <p:txBody>
          <a:bodyPr wrap="square">
            <a:spAutoFit/>
          </a:bodyPr>
          <a:lstStyle/>
          <a:p>
            <a:pPr marL="342900" lvl="0" indent="-342900">
              <a:lnSpc>
                <a:spcPct val="150000"/>
              </a:lnSpc>
              <a:buFont typeface="+mj-lt"/>
              <a:buAutoNum type="arabicPeriod"/>
            </a:pPr>
            <a:r>
              <a:rPr lang="en-US" sz="1800">
                <a:effectLst/>
                <a:latin typeface="Times New Roman" panose="02020603050405020304" pitchFamily="18" charset="0"/>
                <a:ea typeface="Times New Roman" panose="02020603050405020304" pitchFamily="18" charset="0"/>
              </a:rPr>
              <a:t>Project Github link, Ramar Bose , 2024</a:t>
            </a:r>
            <a:endParaRPr lang="en-IN" sz="1800">
              <a:effectLst/>
              <a:latin typeface="Times New Roman" panose="02020603050405020304" pitchFamily="18" charset="0"/>
              <a:ea typeface="Times New Roman" pitchFamily="18" charset="0"/>
            </a:endParaRPr>
          </a:p>
          <a:p>
            <a:pPr marL="342900" lvl="0" indent="-342900">
              <a:lnSpc>
                <a:spcPct val="150000"/>
              </a:lnSpc>
              <a:buFont typeface="+mj-lt"/>
              <a:buAutoNum type="arabicPeriod"/>
            </a:pPr>
            <a:r>
              <a:rPr lang="en-US" sz="1800">
                <a:effectLst/>
                <a:latin typeface="Times New Roman" panose="02020603050405020304" pitchFamily="18" charset="0"/>
                <a:ea typeface="Times New Roman" panose="02020603050405020304" pitchFamily="18" charset="0"/>
              </a:rPr>
              <a:t>Project video recorded link (youtube/github), Ramar Bose , 2024</a:t>
            </a:r>
            <a:endParaRPr lang="en-IN" sz="180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US">
                <a:effectLst/>
                <a:latin typeface="Times New Roman" panose="02020603050405020304" pitchFamily="18" charset="0"/>
                <a:ea typeface="Calibri" panose="020f0502020204030204" pitchFamily="34" charset="0"/>
                <a:cs typeface="Times New Roman" panose="02020603050405020304" pitchFamily="18" charset="0"/>
              </a:rPr>
              <a:t>Project PPT &amp; Report github link, Ramar Bose , 2024</a:t>
            </a:r>
            <a:endParaRPr lang="en-IN">
              <a:latin typeface="Times New Roman" panose="02020603050405020304" pitchFamily="18" charset="0"/>
              <a:cs typeface="Times New Roman" panose="02020603050405020304" pitchFamily="18" charset="0"/>
            </a:endParaRPr>
          </a:p>
        </p:txBody>
      </p:sp>
      <p:sp>
        <p:nvSpPr>
          <p:cNvPr id="9" name="Google Shape;61;g5fab984687_2_0">
            <a:extLst>
              <a:ext uri="{FF2B5EF4-FFF2-40B4-BE49-F238E27FC236}">
                <a16:creationId xmlns:a16="http://schemas.microsoft.com/office/drawing/2014/main" id="{EF1C34D5-E8A4-D898-61E1-CCD3721B2344}"/>
              </a:ext>
            </a:extLst>
          </p:cNvPr>
          <p:cNvSpPr txBox="1"/>
          <p:nvPr>
            <p:custDataLst>
              <p:tags r:id="rId7"/>
            </p:custDataLst>
          </p:nvPr>
        </p:nvSpPr>
        <p:spPr>
          <a:xfrm>
            <a:off x="1632155" y="1206727"/>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rPr>
              <a:t>Reference </a:t>
            </a:r>
            <a:endParaRPr lang="en-US" sz="2000">
              <a:solidFill>
                <a:srgbClr val="213163"/>
              </a:solidFill>
            </a:endParaRPr>
          </a:p>
        </p:txBody>
      </p:sp>
    </p:spTree>
    <p:extLst>
      <p:ext uri="{BB962C8B-B14F-4D97-AF65-F5344CB8AC3E}">
        <p14:creationId xmlns:p14="http://schemas.microsoft.com/office/powerpoint/2010/main" val="1518385465"/>
      </p:ext>
    </p:extLst>
  </p:cSld>
  <p:clrMapOvr>
    <a:masterClrMapping/>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custDataLst>
              <p:tags r:id="rId3"/>
            </p:custDataLst>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custDataLst>
              <p:tags r:id="rId5"/>
            </p:custDataLst>
          </p:nvPr>
        </p:nvPicPr>
        <p:blipFill>
          <a:blip r:embed="rId4"/>
          <a:stretch>
            <a:fillRect/>
          </a:stretch>
        </p:blipFill>
        <p:spPr>
          <a:xfrm>
            <a:off x="9355186" y="0"/>
            <a:ext cx="2034716" cy="754445"/>
          </a:xfrm>
          <a:prstGeom prst="rect">
            <a:avLst/>
          </a:prstGeom>
        </p:spPr>
      </p:pic>
      <p:sp>
        <p:nvSpPr>
          <p:cNvPr id="3" name="Google Shape;62;g5fab984687_2_0">
            <a:extLst>
              <a:ext uri="{FF2B5EF4-FFF2-40B4-BE49-F238E27FC236}">
                <a16:creationId xmlns:a16="http://schemas.microsoft.com/office/drawing/2014/main" id="{649A44FF-91A5-14C1-8495-3DC493B08A9B}"/>
              </a:ext>
            </a:extLst>
          </p:cNvPr>
          <p:cNvSpPr txBox="1"/>
          <p:nvPr>
            <p:custDataLst>
              <p:tags r:id="rId6"/>
            </p:custDataLst>
          </p:nvPr>
        </p:nvSpPr>
        <p:spPr>
          <a:xfrm>
            <a:off x="4685462" y="289866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441755823"/>
      </p:ext>
    </p:extLst>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176369-993F-58B1-1139-C8BB75012E45}"/>
              </a:ext>
            </a:extLst>
          </p:cNvPr>
          <p:cNvSpPr>
            <a:spLocks noGrp="1"/>
          </p:cNvSpPr>
          <p:nvPr>
            <p:ph idx="1"/>
          </p:nvPr>
        </p:nvSpPr>
        <p:spPr>
          <a:xfrm>
            <a:off x="1484310" y="1714891"/>
            <a:ext cx="10018713" cy="3124201"/>
          </a:xfrm>
        </p:spPr>
        <p:txBody>
          <a:bodyPr/>
          <a:lstStyle/>
          <a:p>
            <a:pPr marL="0" indent="0" algn="ctr">
              <a:buNone/>
            </a:pPr>
            <a:r>
              <a:rPr lang="en-US" sz="3200" b="1">
                <a:solidFill>
                  <a:schemeClr val="tx1"/>
                </a:solidFill>
              </a:rPr>
              <a:t>Disclaimer</a:t>
            </a:r>
          </a:p>
          <a:p>
            <a:pPr marL="0" indent="0" algn="ctr">
              <a:buNone/>
            </a:pPr>
            <a:r>
              <a:rPr lang="en-US">
                <a:solidFill>
                  <a:schemeClr val="tx1"/>
                </a:solidFill>
              </a:rPr>
              <a:t>The content is curated from online/offline resources and used for educational purpose only</a:t>
            </a: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nvPicPr>
        <p:blipFill>
          <a:blip r:embed="rId2"/>
          <a:stretch>
            <a:fillRect/>
          </a:stretch>
        </p:blipFill>
        <p:spPr>
          <a:xfrm>
            <a:off x="9355186" y="0"/>
            <a:ext cx="2034716" cy="754445"/>
          </a:xfrm>
          <a:prstGeom prst="rect">
            <a:avLst/>
          </a:prstGeom>
        </p:spPr>
      </p:pic>
    </p:spTree>
    <p:extLst>
      <p:ext uri="{BB962C8B-B14F-4D97-AF65-F5344CB8AC3E}">
        <p14:creationId xmlns:p14="http://schemas.microsoft.com/office/powerpoint/2010/main" val="2898718556"/>
      </p:ext>
    </p:extLst>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nvPicPr>
        <p:blipFill>
          <a:blip r:embed="rId2"/>
          <a:stretch>
            <a:fillRect/>
          </a:stretch>
        </p:blipFill>
        <p:spPr>
          <a:xfrm>
            <a:off x="9355186" y="0"/>
            <a:ext cx="2034716" cy="754445"/>
          </a:xfrm>
          <a:prstGeom prst="rect">
            <a:avLst/>
          </a:prstGeom>
        </p:spPr>
      </p:pic>
      <p:sp>
        <p:nvSpPr>
          <p:cNvPr id="7" name="Google Shape;61;g5fab984687_2_0">
            <a:extLst>
              <a:ext uri="{FF2B5EF4-FFF2-40B4-BE49-F238E27FC236}">
                <a16:creationId xmlns:a16="http://schemas.microsoft.com/office/drawing/2014/main" id="{D86F808B-34D1-BE6D-D61D-174C70011020}"/>
              </a:ext>
            </a:extLst>
          </p:cNvPr>
          <p:cNvSpPr txBox="1"/>
          <p:nvPr/>
        </p:nvSpPr>
        <p:spPr>
          <a:xfrm>
            <a:off x="1650467" y="1066800"/>
            <a:ext cx="4445533" cy="322263"/>
          </a:xfrm>
          <a:prstGeom prst="rect">
            <a:avLst/>
          </a:prstGeom>
          <a:noFill/>
          <a:ln>
            <a:noFill/>
          </a:ln>
          <a:effectLst/>
        </p:spPr>
        <p:txBody>
          <a:bodyPr spcFirstLastPara="1" vert="horz" wrap="square" lIns="91425" tIns="91425" rIns="91425" bIns="91425" rtlCol="0" anchor="t" anchorCtr="0">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0"/>
              </a:spcBef>
              <a:buSzPts val="2800"/>
            </a:pPr>
            <a:r>
              <a:rPr lang="en-US" sz="2000" b="1">
                <a:solidFill>
                  <a:srgbClr val="213163"/>
                </a:solidFill>
              </a:rPr>
              <a:t>Course Outline</a:t>
            </a:r>
          </a:p>
        </p:txBody>
      </p:sp>
      <p:sp>
        <p:nvSpPr>
          <p:cNvPr id="8" name="Google Shape;62;g5fab984687_2_0">
            <a:extLst>
              <a:ext uri="{FF2B5EF4-FFF2-40B4-BE49-F238E27FC236}">
                <a16:creationId xmlns:a16="http://schemas.microsoft.com/office/drawing/2014/main" id="{5A0744CA-AF9C-64AC-FE1F-32809A3D4AE4}"/>
              </a:ext>
            </a:extLst>
          </p:cNvPr>
          <p:cNvSpPr txBox="1"/>
          <p:nvPr/>
        </p:nvSpPr>
        <p:spPr>
          <a:xfrm>
            <a:off x="2681132" y="1579171"/>
            <a:ext cx="4594388" cy="4376552"/>
          </a:xfrm>
          <a:prstGeom prst="rect">
            <a:avLst/>
          </a:prstGeom>
          <a:noFill/>
          <a:ln>
            <a:noFill/>
          </a:ln>
        </p:spPr>
        <p:txBody>
          <a:bodyPr spcFirstLastPara="1" vert="horz" wrap="square" lIns="91425" tIns="91425" rIns="91425" bIns="91425" rtlCol="0" anchor="t" anchorCtr="0">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173736" indent="-173736">
              <a:spcAft>
                <a:spcPts val="800"/>
              </a:spcAft>
              <a:buClr>
                <a:srgbClr val="213163"/>
              </a:buClr>
              <a:buFont typeface="Arial" panose="020b0604020202020204" pitchFamily="34" charset="0"/>
              <a:buChar char="•"/>
            </a:pPr>
            <a:r>
              <a:rPr lang="en-US" sz="1800"/>
              <a:t>Abstract</a:t>
            </a:r>
          </a:p>
          <a:p>
            <a:pPr marL="173736" indent="-173736">
              <a:spcAft>
                <a:spcPts val="800"/>
              </a:spcAft>
              <a:buClr>
                <a:srgbClr val="213163"/>
              </a:buClr>
              <a:buFont typeface="Arial" panose="020b0604020202020204" pitchFamily="34" charset="0"/>
              <a:buChar char="•"/>
            </a:pPr>
            <a:r>
              <a:rPr lang="en-US" sz="1800"/>
              <a:t>Problem Statement</a:t>
            </a:r>
          </a:p>
          <a:p>
            <a:pPr marL="173736" indent="-173736">
              <a:spcAft>
                <a:spcPts val="800"/>
              </a:spcAft>
              <a:buClr>
                <a:srgbClr val="213163"/>
              </a:buClr>
              <a:buFont typeface="Arial" panose="020b0604020202020204" pitchFamily="34" charset="0"/>
              <a:buChar char="•"/>
            </a:pPr>
            <a:r>
              <a:rPr lang="en-US" sz="1800"/>
              <a:t>Aims, Objective &amp; Proposed System/Solution </a:t>
            </a:r>
          </a:p>
          <a:p>
            <a:pPr marL="173736" indent="-173736">
              <a:spcAft>
                <a:spcPts val="800"/>
              </a:spcAft>
              <a:buClr>
                <a:srgbClr val="213163"/>
              </a:buClr>
              <a:buFont typeface="Arial" panose="020b0604020202020204" pitchFamily="34" charset="0"/>
              <a:buChar char="•"/>
            </a:pPr>
            <a:r>
              <a:rPr lang="en-US" sz="1800"/>
              <a:t>System Deployment Approach</a:t>
            </a:r>
          </a:p>
          <a:p>
            <a:pPr marL="173736" indent="-173736">
              <a:spcAft>
                <a:spcPts val="800"/>
              </a:spcAft>
              <a:buClr>
                <a:srgbClr val="213163"/>
              </a:buClr>
              <a:buFont typeface="Arial" panose="020b0604020202020204" pitchFamily="34" charset="0"/>
              <a:buChar char="•"/>
            </a:pPr>
            <a:r>
              <a:rPr lang="en-US" sz="1800"/>
              <a:t>Model Development &amp; Algorithm</a:t>
            </a:r>
          </a:p>
          <a:p>
            <a:pPr marL="173736" indent="-173736">
              <a:spcAft>
                <a:spcPts val="800"/>
              </a:spcAft>
              <a:buClr>
                <a:srgbClr val="213163"/>
              </a:buClr>
              <a:buFont typeface="Arial" panose="020b0604020202020204" pitchFamily="34" charset="0"/>
              <a:buChar char="•"/>
            </a:pPr>
            <a:r>
              <a:rPr lang="en-US" sz="1800"/>
              <a:t>Future Scope</a:t>
            </a:r>
          </a:p>
          <a:p>
            <a:pPr marL="173736" indent="-173736">
              <a:spcAft>
                <a:spcPts val="800"/>
              </a:spcAft>
              <a:buClr>
                <a:srgbClr val="213163"/>
              </a:buClr>
              <a:buFont typeface="Arial" panose="020b0604020202020204" pitchFamily="34" charset="0"/>
              <a:buChar char="•"/>
            </a:pPr>
            <a:r>
              <a:rPr lang="en-US" sz="1800"/>
              <a:t>Video of the Project</a:t>
            </a:r>
          </a:p>
          <a:p>
            <a:pPr marL="173736" indent="-173736">
              <a:spcAft>
                <a:spcPts val="800"/>
              </a:spcAft>
              <a:buClr>
                <a:srgbClr val="213163"/>
              </a:buClr>
              <a:buFont typeface="Arial" panose="020b0604020202020204" pitchFamily="34" charset="0"/>
              <a:buChar char="•"/>
            </a:pPr>
            <a:r>
              <a:rPr lang="en-US" sz="1800"/>
              <a:t>Conclusion</a:t>
            </a:r>
          </a:p>
          <a:p>
            <a:pPr marL="173736" indent="-173736">
              <a:spcAft>
                <a:spcPts val="800"/>
              </a:spcAft>
              <a:buClr>
                <a:srgbClr val="213163"/>
              </a:buClr>
              <a:buFont typeface="Arial" panose="020b0604020202020204" pitchFamily="34" charset="0"/>
              <a:buChar char="•"/>
            </a:pPr>
            <a:r>
              <a:rPr lang="en-US" sz="1800"/>
              <a:t>Reference</a:t>
            </a:r>
            <a:endParaRPr lang="en-US"/>
          </a:p>
        </p:txBody>
      </p:sp>
    </p:spTree>
    <p:extLst>
      <p:ext uri="{BB962C8B-B14F-4D97-AF65-F5344CB8AC3E}">
        <p14:creationId xmlns:p14="http://schemas.microsoft.com/office/powerpoint/2010/main" val="2288867538"/>
      </p:ext>
    </p:extLst>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nvPicPr>
        <p:blipFill>
          <a:blip r:embed="rId2"/>
          <a:stretch>
            <a:fillRect/>
          </a:stretch>
        </p:blipFill>
        <p:spPr>
          <a:xfrm>
            <a:off x="9355186" y="0"/>
            <a:ext cx="2034716" cy="754445"/>
          </a:xfrm>
          <a:prstGeom prst="rect">
            <a:avLst/>
          </a:prstGeom>
        </p:spPr>
      </p:pic>
      <p:sp>
        <p:nvSpPr>
          <p:cNvPr id="4" name="TextBox 3">
            <a:extLst>
              <a:ext uri="{FF2B5EF4-FFF2-40B4-BE49-F238E27FC236}">
                <a16:creationId xmlns:a16="http://schemas.microsoft.com/office/drawing/2014/main" id="{1D4669B7-519B-8190-B9A8-BEEEDE7A2236}"/>
              </a:ext>
            </a:extLst>
          </p:cNvPr>
          <p:cNvSpPr txBox="1"/>
          <p:nvPr/>
        </p:nvSpPr>
        <p:spPr>
          <a:xfrm>
            <a:off x="2340807" y="1569962"/>
            <a:ext cx="5483441" cy="4555093"/>
          </a:xfrm>
          <a:prstGeom prst="rect">
            <a:avLst/>
          </a:prstGeom>
          <a:noFill/>
        </p:spPr>
        <p:txBody>
          <a:bodyPr wrap="square" lIns="91440" tIns="45720" rIns="91440" bIns="45720" anchor="t">
            <a:spAutoFit/>
          </a:bodyPr>
          <a:lstStyle/>
          <a:p>
            <a:pPr marL="285750" indent="-285750" algn="just">
              <a:spcAft>
                <a:spcPts val="800"/>
              </a:spcAft>
              <a:buFont typeface="Arial" panose="020b0604020202020204" pitchFamily="34" charset="0"/>
              <a:buChar char="•"/>
              <a:tabLst>
                <a:tab pos="457200"/>
                <a:tab pos="914400"/>
                <a:tab pos="1371600"/>
                <a:tab pos="1828800"/>
                <a:tab pos="2943225"/>
              </a:tabLst>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Increasing volatility in agricultural raw material prices poses significant challenges for stakeholders across the agricultural value chain. Farmers, traders, and policymakers require accurate and timely information to make informed decisions regarding production, marketing, and policy formulation. </a:t>
            </a:r>
          </a:p>
          <a:p>
            <a:pPr marL="285750" indent="-285750" algn="just">
              <a:spcAft>
                <a:spcPts val="800"/>
              </a:spcAft>
              <a:buFont typeface="Arial" panose="020b0604020202020204" pitchFamily="34" charset="0"/>
              <a:buChar char="•"/>
              <a:tabLst>
                <a:tab pos="457200"/>
                <a:tab pos="914400"/>
                <a:tab pos="1371600"/>
                <a:tab pos="1828800"/>
                <a:tab pos="2943225"/>
              </a:tabLst>
            </a:pPr>
            <a:endPar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just">
              <a:spcAft>
                <a:spcPts val="800"/>
              </a:spcAft>
              <a:buFont typeface="Arial" panose="020b0604020202020204" pitchFamily="34" charset="0"/>
              <a:buChar char="•"/>
              <a:tabLst>
                <a:tab pos="457200"/>
                <a:tab pos="914400"/>
                <a:tab pos="1371600"/>
                <a:tab pos="1828800"/>
                <a:tab pos="2943225"/>
              </a:tabLst>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This project aims to analyze historical price data, identify key factors influencing price fluctuations, develop predictive models, and provide actionable insights to enhance decision-making and mitigate risks in the agricultural sector.</a:t>
            </a:r>
            <a:endParaRPr lang="en-IN" sz="1800">
              <a:effectLst/>
              <a:latin typeface="Calibri" panose="020f0502020204030204" pitchFamily="34" charset="0"/>
              <a:ea typeface="Calibri" panose="020f0502020204030204" pitchFamily="34" charset="0"/>
              <a:cs typeface="SimSun" panose="02010600030101010101" pitchFamily="2" charset="-122"/>
            </a:endParaRPr>
          </a:p>
          <a:p>
            <a:br>
              <a:rPr lang="en-US"/>
            </a:br>
            <a:endParaRPr lang="en-US"/>
          </a:p>
        </p:txBody>
      </p:sp>
      <p:sp>
        <p:nvSpPr>
          <p:cNvPr id="8" name="Google Shape;61;g5fab984687_2_0">
            <a:extLst>
              <a:ext uri="{FF2B5EF4-FFF2-40B4-BE49-F238E27FC236}">
                <a16:creationId xmlns:a16="http://schemas.microsoft.com/office/drawing/2014/main" id="{1429EE63-2B7B-EDBD-EAD0-E39508A97E22}"/>
              </a:ext>
            </a:extLst>
          </p:cNvPr>
          <p:cNvSpPr txBox="1"/>
          <p:nvPr/>
        </p:nvSpPr>
        <p:spPr>
          <a:xfrm>
            <a:off x="1841186" y="107402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latin typeface="+mn-lt"/>
              </a:rPr>
              <a:t>Problem Statement</a:t>
            </a:r>
          </a:p>
        </p:txBody>
      </p:sp>
      <p:pic>
        <p:nvPicPr>
          <p:cNvPr id="1026" name="Picture 2" descr="What Is Problem Management? Everything You Need to Know About It">
            <a:extLst>
              <a:ext uri="{FF2B5EF4-FFF2-40B4-BE49-F238E27FC236}">
                <a16:creationId xmlns:a16="http://schemas.microsoft.com/office/drawing/2014/main" id="{41DCD5B1-E766-D76D-BCCA-EFEA92FDB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092" r="23246"/>
          <a:stretch>
            <a:fillRect/>
          </a:stretch>
        </p:blipFill>
        <p:spPr bwMode="auto">
          <a:xfrm>
            <a:off x="8223024" y="2324106"/>
            <a:ext cx="3256338" cy="2521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869144"/>
      </p:ext>
    </p:extLst>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nvPicPr>
        <p:blipFill>
          <a:blip r:embed="rId2"/>
          <a:stretch>
            <a:fillRect/>
          </a:stretch>
        </p:blipFill>
        <p:spPr>
          <a:xfrm>
            <a:off x="9355186" y="0"/>
            <a:ext cx="2034716" cy="754445"/>
          </a:xfrm>
          <a:prstGeom prst="rect">
            <a:avLst/>
          </a:prstGeom>
        </p:spPr>
      </p:pic>
      <p:sp>
        <p:nvSpPr>
          <p:cNvPr id="4" name="Google Shape;61;g5fab984687_2_0">
            <a:extLst>
              <a:ext uri="{FF2B5EF4-FFF2-40B4-BE49-F238E27FC236}">
                <a16:creationId xmlns:a16="http://schemas.microsoft.com/office/drawing/2014/main" id="{28B55428-2BB7-BD67-1C19-2FE88856A7E3}"/>
              </a:ext>
            </a:extLst>
          </p:cNvPr>
          <p:cNvSpPr txBox="1"/>
          <p:nvPr/>
        </p:nvSpPr>
        <p:spPr>
          <a:xfrm>
            <a:off x="1484310" y="1121160"/>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latin typeface="+mn-lt"/>
              </a:rPr>
              <a:t>Abstract</a:t>
            </a:r>
          </a:p>
        </p:txBody>
      </p:sp>
      <p:sp>
        <p:nvSpPr>
          <p:cNvPr id="9" name="TextBox 8">
            <a:extLst>
              <a:ext uri="{FF2B5EF4-FFF2-40B4-BE49-F238E27FC236}">
                <a16:creationId xmlns:a16="http://schemas.microsoft.com/office/drawing/2014/main" id="{91EB4CDD-B6FD-A380-192A-60E1FBADF025}"/>
              </a:ext>
            </a:extLst>
          </p:cNvPr>
          <p:cNvSpPr txBox="1"/>
          <p:nvPr/>
        </p:nvSpPr>
        <p:spPr>
          <a:xfrm>
            <a:off x="1944280" y="1908396"/>
            <a:ext cx="6094428" cy="3416320"/>
          </a:xfrm>
          <a:prstGeom prst="rect">
            <a:avLst/>
          </a:prstGeom>
          <a:noFill/>
        </p:spPr>
        <p:txBody>
          <a:bodyPr wrap="square">
            <a:spAutoFit/>
          </a:bodyPr>
          <a:lstStyle/>
          <a:p>
            <a:pPr marL="285750" indent="-285750" algn="just">
              <a:buFont typeface="Arial" panose="020b0604020202020204" pitchFamily="34" charset="0"/>
              <a:buChar char="•"/>
            </a:pPr>
            <a:r>
              <a:rPr lang="en-US" sz="1800">
                <a:solidFill>
                  <a:srgbClr val="333333"/>
                </a:solidFill>
                <a:effectLst/>
                <a:latin typeface="Roboto" panose="02000000000000000000" pitchFamily="2" charset="0"/>
                <a:ea typeface="Roboto" panose="02000000000000000000" pitchFamily="2" charset="0"/>
                <a:cs typeface="Roboto" panose="02000000000000000000" pitchFamily="2" charset="0"/>
              </a:rPr>
              <a:t>In agriculture sector where farmers and agribusinesses have to make innumerable decisions every day and intricate complexities involves the various factors influencing them. Analyzing agricultural raw materials involves examining various aspects such as crop production, soil quality, climate conditions, and pest management strategies to optimize yield and quality. </a:t>
            </a:r>
          </a:p>
          <a:p>
            <a:pPr marL="285750" indent="-285750" algn="just">
              <a:buFont typeface="Arial" panose="020b0604020202020204" pitchFamily="34" charset="0"/>
              <a:buChar char="•"/>
            </a:pPr>
            <a:endParaRPr lang="en-US">
              <a:solidFill>
                <a:srgbClr val="333333"/>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800">
                <a:solidFill>
                  <a:srgbClr val="333333"/>
                </a:solidFill>
                <a:effectLst/>
                <a:latin typeface="Roboto" panose="02000000000000000000" pitchFamily="2" charset="0"/>
                <a:ea typeface="Roboto" panose="02000000000000000000" pitchFamily="2" charset="0"/>
                <a:cs typeface="Roboto" panose="02000000000000000000" pitchFamily="2" charset="0"/>
              </a:rPr>
              <a:t>This analysis provides valuable insights for farmers, researchers, and policymakers to make informed decisions regarding crop selection, resource allocation, and sustainability practices in agriculture.</a:t>
            </a:r>
            <a:r>
              <a:rPr lang="en-US" sz="1400">
                <a:effectLst/>
                <a:latin typeface="Roboto" panose="02000000000000000000" pitchFamily="2" charset="0"/>
                <a:ea typeface="Roboto" panose="02000000000000000000" pitchFamily="2" charset="0"/>
                <a:cs typeface="Roboto" panose="02000000000000000000" pitchFamily="2" charset="0"/>
              </a:rPr>
              <a:t> </a:t>
            </a:r>
            <a:endParaRPr lang="en-IN">
              <a:latin typeface="Roboto" panose="02000000000000000000" pitchFamily="2" charset="0"/>
              <a:ea typeface="Roboto" panose="02000000000000000000" pitchFamily="2" charset="0"/>
              <a:cs typeface="Roboto" panose="02000000000000000000" pitchFamily="2" charset="0"/>
            </a:endParaRPr>
          </a:p>
        </p:txBody>
      </p:sp>
      <p:pic>
        <p:nvPicPr>
          <p:cNvPr id="2050" name="Picture 2" descr="The importance of writing an effective abstract when you submit a journal  article (essay)">
            <a:extLst>
              <a:ext uri="{FF2B5EF4-FFF2-40B4-BE49-F238E27FC236}">
                <a16:creationId xmlns:a16="http://schemas.microsoft.com/office/drawing/2014/main" id="{2AC2F8D4-9D9B-C480-41B2-94A8D5F580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75028" y="2123094"/>
            <a:ext cx="3353244" cy="298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846601"/>
      </p:ext>
    </p:extLst>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nvPicPr>
        <p:blipFill>
          <a:blip r:embed="rId2"/>
          <a:stretch>
            <a:fillRect/>
          </a:stretch>
        </p:blipFill>
        <p:spPr>
          <a:xfrm>
            <a:off x="9355186" y="0"/>
            <a:ext cx="2034716" cy="754445"/>
          </a:xfrm>
          <a:prstGeom prst="rect">
            <a:avLst/>
          </a:prstGeom>
        </p:spPr>
      </p:pic>
      <p:sp>
        <p:nvSpPr>
          <p:cNvPr id="4" name="Google Shape;61;g5fab984687_2_0">
            <a:extLst>
              <a:ext uri="{FF2B5EF4-FFF2-40B4-BE49-F238E27FC236}">
                <a16:creationId xmlns:a16="http://schemas.microsoft.com/office/drawing/2014/main" id="{0B678CA7-029F-DF89-85D5-01D8E2577199}"/>
              </a:ext>
            </a:extLst>
          </p:cNvPr>
          <p:cNvSpPr txBox="1"/>
          <p:nvPr/>
        </p:nvSpPr>
        <p:spPr>
          <a:xfrm>
            <a:off x="1586663" y="97975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latin typeface="+mn-lt"/>
              </a:rPr>
              <a:t>Aim and Objective</a:t>
            </a:r>
          </a:p>
        </p:txBody>
      </p:sp>
      <p:sp>
        <p:nvSpPr>
          <p:cNvPr id="8" name="TextBox 7">
            <a:extLst>
              <a:ext uri="{FF2B5EF4-FFF2-40B4-BE49-F238E27FC236}">
                <a16:creationId xmlns:a16="http://schemas.microsoft.com/office/drawing/2014/main" id="{935F076E-132C-C624-6376-6FCC27EF1CF2}"/>
              </a:ext>
            </a:extLst>
          </p:cNvPr>
          <p:cNvSpPr txBox="1"/>
          <p:nvPr/>
        </p:nvSpPr>
        <p:spPr>
          <a:xfrm>
            <a:off x="1586663" y="1597164"/>
            <a:ext cx="8990211" cy="369332"/>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a:solidFill>
                  <a:srgbClr val="000000"/>
                </a:solidFill>
                <a:effectLst/>
              </a:rPr>
              <a:t>Aim: </a:t>
            </a:r>
            <a:r>
              <a:rPr lang="en-US" i="0">
                <a:solidFill>
                  <a:srgbClr val="000000"/>
                </a:solidFill>
                <a:effectLst/>
              </a:rPr>
              <a:t>To analyze agricultural raw material prices and mitigate price volatility.</a:t>
            </a:r>
          </a:p>
        </p:txBody>
      </p:sp>
      <p:pic>
        <p:nvPicPr>
          <p:cNvPr id="3074" name="Picture 2" descr="Aims And Objectives Clipart - Aim And Objective Clipart, HD Png Download ,  Transparent Png Image - PNGitem">
            <a:extLst>
              <a:ext uri="{FF2B5EF4-FFF2-40B4-BE49-F238E27FC236}">
                <a16:creationId xmlns:a16="http://schemas.microsoft.com/office/drawing/2014/main" id="{C61B09B4-4E6D-0606-84DA-F7165B8453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79110" y="2422690"/>
            <a:ext cx="4587826" cy="3806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071195"/>
      </p:ext>
    </p:extLst>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nvPicPr>
        <p:blipFill>
          <a:blip r:embed="rId2"/>
          <a:stretch>
            <a:fillRect/>
          </a:stretch>
        </p:blipFill>
        <p:spPr>
          <a:xfrm>
            <a:off x="9355186" y="0"/>
            <a:ext cx="2034716" cy="754445"/>
          </a:xfrm>
          <a:prstGeom prst="rect">
            <a:avLst/>
          </a:prstGeom>
        </p:spPr>
      </p:pic>
      <p:sp>
        <p:nvSpPr>
          <p:cNvPr id="6" name="TextBox 5">
            <a:extLst>
              <a:ext uri="{FF2B5EF4-FFF2-40B4-BE49-F238E27FC236}">
                <a16:creationId xmlns:a16="http://schemas.microsoft.com/office/drawing/2014/main" id="{510725AC-0A42-5021-D9AF-1A5C65508DE6}"/>
              </a:ext>
            </a:extLst>
          </p:cNvPr>
          <p:cNvSpPr txBox="1"/>
          <p:nvPr/>
        </p:nvSpPr>
        <p:spPr>
          <a:xfrm>
            <a:off x="1484310" y="1050002"/>
            <a:ext cx="6094428" cy="400110"/>
          </a:xfrm>
          <a:prstGeom prst="rect">
            <a:avLst/>
          </a:prstGeom>
          <a:noFill/>
        </p:spPr>
        <p:txBody>
          <a:bodyPr wrap="square">
            <a:spAutoFit/>
          </a:bodyPr>
          <a:lstStyle/>
          <a:p>
            <a:r>
              <a:rPr lang="en-US" sz="2000" b="1">
                <a:solidFill>
                  <a:srgbClr val="213163"/>
                </a:solidFill>
                <a:latin typeface="+mn-lt"/>
              </a:rPr>
              <a:t>Objective</a:t>
            </a:r>
            <a:endParaRPr lang="en-IN" sz="2000"/>
          </a:p>
        </p:txBody>
      </p:sp>
      <p:sp>
        <p:nvSpPr>
          <p:cNvPr id="8" name="TextBox 7">
            <a:extLst>
              <a:ext uri="{FF2B5EF4-FFF2-40B4-BE49-F238E27FC236}">
                <a16:creationId xmlns:a16="http://schemas.microsoft.com/office/drawing/2014/main" id="{9C2C552D-9E3E-A9EE-5E5A-69D5069A9003}"/>
              </a:ext>
            </a:extLst>
          </p:cNvPr>
          <p:cNvSpPr txBox="1"/>
          <p:nvPr/>
        </p:nvSpPr>
        <p:spPr>
          <a:xfrm>
            <a:off x="1363613" y="1745669"/>
            <a:ext cx="7991573" cy="1477328"/>
          </a:xfrm>
          <a:prstGeom prst="rect">
            <a:avLst/>
          </a:prstGeom>
          <a:noFill/>
        </p:spPr>
        <p:txBody>
          <a:bodyPr wrap="square">
            <a:spAutoFit/>
          </a:bodyPr>
          <a:lstStyle/>
          <a:p>
            <a:pPr marL="285750" indent="-285750">
              <a:buFont typeface="Arial" panose="020b0604020202020204" pitchFamily="34" charset="0"/>
              <a:buChar char="•"/>
            </a:pPr>
            <a:r>
              <a:rPr lang="en-IN"/>
              <a:t>Develop predictive models to forecast agricultural raw material prices accurately.</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Provide decision support tools to stakeholders for informed decision-making regarding production, marketing, and resource allocation.</a:t>
            </a:r>
          </a:p>
        </p:txBody>
      </p:sp>
      <p:pic>
        <p:nvPicPr>
          <p:cNvPr id="4098" name="Picture 2" descr="314,196 Objectives Images, Stock Photos, 3D objects, &amp; Vectors |  Shutterstock">
            <a:extLst>
              <a:ext uri="{FF2B5EF4-FFF2-40B4-BE49-F238E27FC236}">
                <a16:creationId xmlns:a16="http://schemas.microsoft.com/office/drawing/2014/main" id="{96B77857-89CC-2C6E-86DA-64FD72F034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2814" y="3429000"/>
            <a:ext cx="4906259" cy="317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271223"/>
      </p:ext>
    </p:extLst>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nvPicPr>
        <p:blipFill>
          <a:blip r:embed="rId2"/>
          <a:stretch>
            <a:fillRect/>
          </a:stretch>
        </p:blipFill>
        <p:spPr>
          <a:xfrm>
            <a:off x="9355186" y="0"/>
            <a:ext cx="2034716" cy="754445"/>
          </a:xfrm>
          <a:prstGeom prst="rect">
            <a:avLst/>
          </a:prstGeom>
        </p:spPr>
      </p:pic>
      <p:sp>
        <p:nvSpPr>
          <p:cNvPr id="8" name="TextBox 7">
            <a:extLst>
              <a:ext uri="{FF2B5EF4-FFF2-40B4-BE49-F238E27FC236}">
                <a16:creationId xmlns:a16="http://schemas.microsoft.com/office/drawing/2014/main" id="{CB360286-AEE6-ED8C-CE38-CC48E5AF1253}"/>
              </a:ext>
            </a:extLst>
          </p:cNvPr>
          <p:cNvSpPr txBox="1"/>
          <p:nvPr/>
        </p:nvSpPr>
        <p:spPr>
          <a:xfrm>
            <a:off x="1700753" y="1686204"/>
            <a:ext cx="6094428" cy="4524315"/>
          </a:xfrm>
          <a:prstGeom prst="rect">
            <a:avLst/>
          </a:prstGeom>
          <a:noFill/>
        </p:spPr>
        <p:txBody>
          <a:bodyPr wrap="square">
            <a:spAutoFit/>
          </a:bodyPr>
          <a:lstStyle/>
          <a:p>
            <a:pPr marL="285750" indent="-285750" algn="just">
              <a:buFont typeface="Arial" panose="020b0604020202020204" pitchFamily="34" charset="0"/>
              <a:buChar char="•"/>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The proposed solution is to develop a bot using Artificial Intelligence and machine learning method that can analyze and visualize real-time price of raw materials and previous data. </a:t>
            </a:r>
          </a:p>
          <a:p>
            <a:pPr marL="285750" indent="-285750" algn="just">
              <a:buFont typeface="Arial" panose="020b0604020202020204" pitchFamily="34" charset="0"/>
              <a:buChar char="•"/>
            </a:pPr>
            <a:endPar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It will integrate data from various sources such as Individual Price of raw materials, price change percentage based upon year and month. </a:t>
            </a:r>
          </a:p>
          <a:p>
            <a:pPr marL="285750" indent="-285750" algn="just">
              <a:buFont typeface="Arial" panose="020b0604020202020204" pitchFamily="34" charset="0"/>
              <a:buChar char="•"/>
            </a:pPr>
            <a:endPar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It will provide a comprehensive view of raw materials, prices, and changes in market price, enabling farmers and consumers to make informed decisions. </a:t>
            </a:r>
          </a:p>
          <a:p>
            <a:pPr marL="285750" indent="-285750" algn="just">
              <a:buFont typeface="Arial" panose="020b0604020202020204" pitchFamily="34" charset="0"/>
              <a:buChar char="•"/>
            </a:pPr>
            <a:endPar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US" sz="1800">
                <a:solidFill>
                  <a:srgbClr val="111111"/>
                </a:solidFill>
                <a:effectLst/>
                <a:latin typeface="Roboto" panose="02000000000000000000" pitchFamily="2" charset="0"/>
                <a:ea typeface="Roboto" panose="02000000000000000000" pitchFamily="2" charset="0"/>
                <a:cs typeface="Roboto" panose="02000000000000000000" pitchFamily="2" charset="0"/>
              </a:rPr>
              <a:t>It will helps to analyse and understand the data easily using plot diagrams, graphs &amp; bar graph.</a:t>
            </a:r>
            <a:endParaRPr lang="en-IN" sz="1800">
              <a:effectLst/>
              <a:latin typeface="Calibri" panose="020f0502020204030204" pitchFamily="34" charset="0"/>
              <a:ea typeface="Calibri" panose="020f0502020204030204" pitchFamily="34" charset="0"/>
              <a:cs typeface="SimSun" panose="02010600030101010101" pitchFamily="2" charset="-122"/>
            </a:endParaRPr>
          </a:p>
          <a:p>
            <a:endParaRPr lang="en-IN"/>
          </a:p>
        </p:txBody>
      </p:sp>
      <p:sp>
        <p:nvSpPr>
          <p:cNvPr id="9" name="Google Shape;61;g5fab984687_2_0">
            <a:extLst>
              <a:ext uri="{FF2B5EF4-FFF2-40B4-BE49-F238E27FC236}">
                <a16:creationId xmlns:a16="http://schemas.microsoft.com/office/drawing/2014/main" id="{BF2D0608-AAC1-C294-0A8D-8C5F3878F158}"/>
              </a:ext>
            </a:extLst>
          </p:cNvPr>
          <p:cNvSpPr txBox="1"/>
          <p:nvPr/>
        </p:nvSpPr>
        <p:spPr>
          <a:xfrm>
            <a:off x="1647209" y="1144036"/>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rPr>
              <a:t>Proposed Solution</a:t>
            </a:r>
          </a:p>
        </p:txBody>
      </p:sp>
      <p:pic>
        <p:nvPicPr>
          <p:cNvPr id="5122" name="Picture 2" descr="Where are the people with solutions? - Reputation Today">
            <a:extLst>
              <a:ext uri="{FF2B5EF4-FFF2-40B4-BE49-F238E27FC236}">
                <a16:creationId xmlns:a16="http://schemas.microsoft.com/office/drawing/2014/main" id="{2AE8CDFD-8364-C8F3-AFB8-D6C1002373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3462" y="2292213"/>
            <a:ext cx="4274776" cy="271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584062"/>
      </p:ext>
    </p:extLst>
  </p:cSld>
  <p:clrMapOvr>
    <a:masterClrMapping/>
  </p:clrMapOvr>
  <p:transition/>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F25AE5B-C66F-DAEE-EFE5-70C9A1D92E28}"/>
              </a:ext>
            </a:extLst>
          </p:cNvPr>
          <p:cNvSpPr>
            <a:spLocks noGrp="1"/>
          </p:cNvSpPr>
          <p:nvPr>
            <p:ph type="title"/>
          </p:nvPr>
        </p:nvSpPr>
        <p:spPr>
          <a:xfrm>
            <a:off x="0" y="0"/>
            <a:ext cx="12192000" cy="754445"/>
          </a:xfrm>
          <a:solidFill>
            <a:srgbClr val="00B0F0"/>
          </a:solidFill>
        </p:spPr>
        <p:txBody>
          <a:bodyPr>
            <a:noAutofit/>
          </a:bodyPr>
          <a:lstStyle/>
          <a:p>
            <a:pPr algn="just"/>
            <a:r>
              <a:rPr lang="en-US" sz="3000" b="1">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Agricultural raw material Analysis </a:t>
            </a:r>
            <a:endParaRPr lang="en-IN" sz="30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33409-707C-51DD-86AE-DFD7D7409ED4}"/>
              </a:ext>
            </a:extLst>
          </p:cNvPr>
          <p:cNvPicPr>
            <a:picLocks noChangeAspect="1"/>
          </p:cNvPicPr>
          <p:nvPr/>
        </p:nvPicPr>
        <p:blipFill>
          <a:blip r:embed="rId2"/>
          <a:stretch>
            <a:fillRect/>
          </a:stretch>
        </p:blipFill>
        <p:spPr>
          <a:xfrm>
            <a:off x="9355186" y="0"/>
            <a:ext cx="2034716" cy="754445"/>
          </a:xfrm>
          <a:prstGeom prst="rect">
            <a:avLst/>
          </a:prstGeom>
        </p:spPr>
      </p:pic>
      <p:sp>
        <p:nvSpPr>
          <p:cNvPr id="9" name="Google Shape;61;g5fab984687_2_0">
            <a:extLst>
              <a:ext uri="{FF2B5EF4-FFF2-40B4-BE49-F238E27FC236}">
                <a16:creationId xmlns:a16="http://schemas.microsoft.com/office/drawing/2014/main" id="{E63152C0-81CE-3139-CDB4-DEBDBA6319D4}"/>
              </a:ext>
            </a:extLst>
          </p:cNvPr>
          <p:cNvSpPr txBox="1"/>
          <p:nvPr/>
        </p:nvSpPr>
        <p:spPr>
          <a:xfrm>
            <a:off x="1647209" y="1030633"/>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rPr>
              <a:t>Video of the Project</a:t>
            </a:r>
          </a:p>
        </p:txBody>
      </p:sp>
      <p:pic>
        <p:nvPicPr>
          <p:cNvPr id="3" name="final">
            <a:hlinkClick action="ppaction://media"/>
            <a:extLst>
              <a:ext uri="{FF2B5EF4-FFF2-40B4-BE49-F238E27FC236}">
                <a16:creationId xmlns:a16="http://schemas.microsoft.com/office/drawing/2014/main" id="{52D13ED8-FC83-0A69-9505-B585BF6AD2F6}"/>
              </a:ext>
            </a:extLst>
          </p:cNvPr>
          <p:cNvPicPr>
            <a:picLocks noChangeAspect="1"/>
          </p:cNvPicPr>
          <p:nvPr>
            <a:videoFile r:link="rId4"/>
            <p:extLst>
              <p:ext uri="{DAA4B4D4-6D71-4841-9C94-3DE7FCFB9230}">
                <p14:media xmlns:p14="http://schemas.microsoft.com/office/powerpoint/2010/main" r:embed="rId5"/>
              </p:ext>
            </p:extLst>
          </p:nvPr>
        </p:nvPicPr>
        <p:blipFill>
          <a:blip r:embed="rId3"/>
          <a:stretch>
            <a:fillRect/>
          </a:stretch>
        </p:blipFill>
        <p:spPr>
          <a:xfrm>
            <a:off x="2206913" y="1629084"/>
            <a:ext cx="8684810" cy="4884838"/>
          </a:xfrm>
          <a:prstGeom prst="rect">
            <a:avLst/>
          </a:prstGeom>
        </p:spPr>
      </p:pic>
    </p:spTree>
    <p:extLst>
      <p:ext uri="{BB962C8B-B14F-4D97-AF65-F5344CB8AC3E}">
        <p14:creationId xmlns:p14="http://schemas.microsoft.com/office/powerpoint/2010/main" val="881248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mediacall" presetSubtype="0" fill="hold" nodeType="clickEffect">
                                  <p:stCondLst>
                                    <p:cond delay="0"/>
                                  </p:stCondLst>
                                  <p:childTnLst>
                                    <p:cmd type="call" cmd="playFrom(0.0)">
                                      <p:cBhvr>
                                        <p:cTn id="6" dur="309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nodeType="clickPar">
                      <p:stCondLst>
                        <p:cond delay="indefinite"/>
                      </p:stCondLst>
                      <p:childTnLst>
                        <p:par>
                          <p:cTn id="9" fill="hold" nodeType="afterGroup">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endCondLst>
                    <p:cond evt="onNext" delay="0">
                      <p:tgtEl>
                        <p:sldTgt/>
                      </p:tgtEl>
                    </p:cond>
                    <p:cond evt="onPrev">
                      <p:tgtEl>
                        <p:sldTgt/>
                      </p:tgtEl>
                    </p:cond>
                  </p:endCondLst>
                </p:cTn>
                <p:tgtEl>
                  <p:spTgt spid="3"/>
                </p:tgtEl>
              </p:cMediaNode>
            </p:video>
          </p:childTnLst>
        </p:cTn>
      </p:par>
    </p:tnLst>
  </p:timing>
</p:sld>
</file>

<file path=ppt/tags/tag1.xml><?xml version="1.0" encoding="utf-8"?>
<p:tagLst xmlns:p="http://schemas.openxmlformats.org/presentationml/2006/main">
  <p:tag name="AS_UNIQUEID" val="1"/>
</p:tagLst>
</file>

<file path=ppt/tags/tag10.xml><?xml version="1.0" encoding="utf-8"?>
<p:tagLst xmlns:p="http://schemas.openxmlformats.org/presentationml/2006/main">
  <p:tag name="AS_UNIQUEID" val="10"/>
</p:tagLst>
</file>

<file path=ppt/tags/tag11.xml><?xml version="1.0" encoding="utf-8"?>
<p:tagLst xmlns:p="http://schemas.openxmlformats.org/presentationml/2006/main">
  <p:tag name="AS_UNIQUEID" val="11"/>
</p:tagLst>
</file>

<file path=ppt/tags/tag12.xml><?xml version="1.0" encoding="utf-8"?>
<p:tagLst xmlns:p="http://schemas.openxmlformats.org/presentationml/2006/main">
  <p:tag name="AS_UNIQUEID" val="12"/>
</p:tagLst>
</file>

<file path=ppt/tags/tag13.xml><?xml version="1.0" encoding="utf-8"?>
<p:tagLst xmlns:p="http://schemas.openxmlformats.org/presentationml/2006/main">
  <p:tag name="AS_UNIQUEID" val="13"/>
</p:tagLst>
</file>

<file path=ppt/tags/tag14.xml><?xml version="1.0" encoding="utf-8"?>
<p:tagLst xmlns:p="http://schemas.openxmlformats.org/presentationml/2006/main">
  <p:tag name="AS_UNIQUEID" val="14"/>
</p:tagLst>
</file>

<file path=ppt/tags/tag15.xml><?xml version="1.0" encoding="utf-8"?>
<p:tagLst xmlns:p="http://schemas.openxmlformats.org/presentationml/2006/main">
  <p:tag name="AS_UNIQUEID" val="15"/>
</p:tagLst>
</file>

<file path=ppt/tags/tag16.xml><?xml version="1.0" encoding="utf-8"?>
<p:tagLst xmlns:p="http://schemas.openxmlformats.org/presentationml/2006/main">
  <p:tag name="AS_UNIQUEID" val="16"/>
</p:tagLst>
</file>

<file path=ppt/tags/tag17.xml><?xml version="1.0" encoding="utf-8"?>
<p:tagLst xmlns:p="http://schemas.openxmlformats.org/presentationml/2006/main">
  <p:tag name="AS_UNIQUEID" val="17"/>
</p:tagLst>
</file>

<file path=ppt/tags/tag18.xml><?xml version="1.0" encoding="utf-8"?>
<p:tagLst xmlns:p="http://schemas.openxmlformats.org/presentationml/2006/main">
  <p:tag name="AS_UNIQUEID" val="18"/>
</p:tagLst>
</file>

<file path=ppt/tags/tag19.xml><?xml version="1.0" encoding="utf-8"?>
<p:tagLst xmlns:p="http://schemas.openxmlformats.org/presentationml/2006/main">
  <p:tag name="AS_UNIQUEID" val="19"/>
</p:tagLst>
</file>

<file path=ppt/tags/tag2.xml><?xml version="1.0" encoding="utf-8"?>
<p:tagLst xmlns:p="http://schemas.openxmlformats.org/presentationml/2006/main">
  <p:tag name="AS_UNIQUEID" val="2"/>
</p:tagLst>
</file>

<file path=ppt/tags/tag20.xml><?xml version="1.0" encoding="utf-8"?>
<p:tagLst xmlns:p="http://schemas.openxmlformats.org/presentationml/2006/main">
  <p:tag name="AS_UNIQUEID" val="20"/>
</p:tagLst>
</file>

<file path=ppt/tags/tag21.xml><?xml version="1.0" encoding="utf-8"?>
<p:tagLst xmlns:p="http://schemas.openxmlformats.org/presentationml/2006/main">
  <p:tag name="AS_UNIQUEID" val="21"/>
</p:tagLst>
</file>

<file path=ppt/tags/tag22.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ags/tag3.xml><?xml version="1.0" encoding="utf-8"?>
<p:tagLst xmlns:p="http://schemas.openxmlformats.org/presentationml/2006/main">
  <p:tag name="AS_UNIQUEID" val="3"/>
</p:tagLst>
</file>

<file path=ppt/tags/tag4.xml><?xml version="1.0" encoding="utf-8"?>
<p:tagLst xmlns:p="http://schemas.openxmlformats.org/presentationml/2006/main">
  <p:tag name="AS_UNIQUEID" val="4"/>
</p:tagLst>
</file>

<file path=ppt/tags/tag5.xml><?xml version="1.0" encoding="utf-8"?>
<p:tagLst xmlns:p="http://schemas.openxmlformats.org/presentationml/2006/main">
  <p:tag name="AS_UNIQUEID" val="5"/>
</p:tagLst>
</file>

<file path=ppt/tags/tag6.xml><?xml version="1.0" encoding="utf-8"?>
<p:tagLst xmlns:p="http://schemas.openxmlformats.org/presentationml/2006/main">
  <p:tag name="AS_UNIQUEID" val="6"/>
</p:tagLst>
</file>

<file path=ppt/tags/tag7.xml><?xml version="1.0" encoding="utf-8"?>
<p:tagLst xmlns:p="http://schemas.openxmlformats.org/presentationml/2006/main">
  <p:tag name="AS_UNIQUEID" val="7"/>
</p:tagLst>
</file>

<file path=ppt/tags/tag8.xml><?xml version="1.0" encoding="utf-8"?>
<p:tagLst xmlns:p="http://schemas.openxmlformats.org/presentationml/2006/main">
  <p:tag name="AS_UNIQUEID" val="8"/>
</p:tagLst>
</file>

<file path=ppt/tags/tag9.xml><?xml version="1.0" encoding="utf-8"?>
<p:tagLst xmlns:p="http://schemas.openxmlformats.org/presentationml/2006/main">
  <p:tag name="AS_UNIQUEID" val="9"/>
</p:tagLst>
</file>

<file path=ppt/theme/_rels/theme1.xml.rels>&#65279;<?xml version="1.0" encoding="utf-8" standalone="yes"?><Relationships xmlns="http://schemas.openxmlformats.org/package/2006/relationships"><Relationship Id="rId1" Type="http://schemas.openxmlformats.org/officeDocument/2006/relationships/image" Target="../media/image1.jpeg" /></Relationships>
</file>

<file path=ppt/theme/theme1.xml><?xml version="1.0" encoding="utf-8"?>
<a:theme xmlns:r="http://schemas.openxmlformats.org/officeDocument/2006/relationships"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Arial"/>
        <a:cs typeface="Arial"/>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Arial"/>
        <a:cs typeface="Arial"/>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Template>Organic</Template>
  <Company>HP</Company>
  <PresentationFormat>Widescreen</PresentationFormat>
  <Paragraphs>62</Paragraphs>
  <Slides>13</Slides>
  <Notes>0</Notes>
  <TotalTime>97</TotalTime>
  <HiddenSlides>0</HiddenSlides>
  <MMClips>1</MMClips>
  <ScaleCrop>0</ScaleCrop>
  <HeadingPairs>
    <vt:vector baseType="variant" size="6">
      <vt:variant>
        <vt:lpstr>Fonts used</vt:lpstr>
      </vt:variant>
      <vt:variant>
        <vt:i4>7</vt:i4>
      </vt:variant>
      <vt:variant>
        <vt:lpstr>Theme</vt:lpstr>
      </vt:variant>
      <vt:variant>
        <vt:i4>1</vt:i4>
      </vt:variant>
      <vt:variant>
        <vt:lpstr>Slide Titles</vt:lpstr>
      </vt:variant>
      <vt:variant>
        <vt:i4>13</vt:i4>
      </vt:variant>
    </vt:vector>
  </HeadingPairs>
  <TitlesOfParts>
    <vt:vector baseType="lpstr" size="21">
      <vt:lpstr>Arial</vt:lpstr>
      <vt:lpstr>Corbel</vt:lpstr>
      <vt:lpstr>Calibri Light</vt:lpstr>
      <vt:lpstr>Calibri</vt:lpstr>
      <vt:lpstr>Times New Roman</vt:lpstr>
      <vt:lpstr>Roboto</vt:lpstr>
      <vt:lpstr>SimSun</vt:lpstr>
      <vt:lpstr>Parallax</vt:lpstr>
      <vt:lpstr>Agricultural Raw materials Analysis</vt:lpstr>
      <vt:lpstr>  Agricultural raw material Analysis </vt:lpstr>
      <vt:lpstr>  Agricultural raw material Analysis </vt:lpstr>
      <vt:lpstr>  Agricultural raw material Analysis </vt:lpstr>
      <vt:lpstr>  Agricultural raw material Analysis </vt:lpstr>
      <vt:lpstr>  Agricultural raw material Analysis </vt:lpstr>
      <vt:lpstr>  Agricultural raw material Analysis </vt:lpstr>
      <vt:lpstr>  Agricultural raw material Analysis </vt:lpstr>
      <vt:lpstr>  Agricultural raw material Analysis </vt:lpstr>
      <vt:lpstr>  Agricultural raw material Analysis </vt:lpstr>
      <vt:lpstr>  Agricultural raw material Analysis </vt:lpstr>
      <vt:lpstr>  Agricultural raw material Analysis </vt:lpstr>
      <vt:lpstr>  Agricultural raw material Analysis </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   Agricultural Raw materials Analysis </dc:title>
  <dc:creator>Sree Sankar S S</dc:creator>
  <cp:lastModifiedBy>Sree Sankar S S</cp:lastModifiedBy>
  <cp:revision>7</cp:revision>
  <dcterms:created xsi:type="dcterms:W3CDTF">2024-04-12T16:31:35Z</dcterms:created>
  <dcterms:modified xsi:type="dcterms:W3CDTF">2024-04-12T18:27:30Z</dcterms:modified>
</cp:coreProperties>
</file>